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9" r:id="rId1"/>
  </p:sldMasterIdLst>
  <p:notesMasterIdLst>
    <p:notesMasterId r:id="rId35"/>
  </p:notesMasterIdLst>
  <p:handoutMasterIdLst>
    <p:handoutMasterId r:id="rId36"/>
  </p:handoutMasterIdLst>
  <p:sldIdLst>
    <p:sldId id="350" r:id="rId2"/>
    <p:sldId id="347" r:id="rId3"/>
    <p:sldId id="331" r:id="rId4"/>
    <p:sldId id="332" r:id="rId5"/>
    <p:sldId id="344" r:id="rId6"/>
    <p:sldId id="334" r:id="rId7"/>
    <p:sldId id="336" r:id="rId8"/>
    <p:sldId id="274" r:id="rId9"/>
    <p:sldId id="297" r:id="rId10"/>
    <p:sldId id="276" r:id="rId11"/>
    <p:sldId id="277" r:id="rId12"/>
    <p:sldId id="278" r:id="rId13"/>
    <p:sldId id="279" r:id="rId14"/>
    <p:sldId id="286" r:id="rId15"/>
    <p:sldId id="299" r:id="rId16"/>
    <p:sldId id="349" r:id="rId17"/>
    <p:sldId id="287" r:id="rId18"/>
    <p:sldId id="290" r:id="rId19"/>
    <p:sldId id="291" r:id="rId20"/>
    <p:sldId id="292" r:id="rId21"/>
    <p:sldId id="330" r:id="rId22"/>
    <p:sldId id="289" r:id="rId23"/>
    <p:sldId id="337" r:id="rId24"/>
    <p:sldId id="342" r:id="rId25"/>
    <p:sldId id="294" r:id="rId26"/>
    <p:sldId id="329" r:id="rId27"/>
    <p:sldId id="305" r:id="rId28"/>
    <p:sldId id="307" r:id="rId29"/>
    <p:sldId id="308" r:id="rId30"/>
    <p:sldId id="313" r:id="rId31"/>
    <p:sldId id="314" r:id="rId32"/>
    <p:sldId id="328" r:id="rId33"/>
    <p:sldId id="348" r:id="rId34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20000"/>
      </a:spcBef>
      <a:spcAft>
        <a:spcPct val="0"/>
      </a:spcAft>
      <a:buClr>
        <a:schemeClr val="accent1"/>
      </a:buClr>
      <a:buSzPct val="70000"/>
      <a:buFont typeface="Wingdings" pitchFamily="2" charset="2"/>
      <a:buChar char="n"/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20000"/>
      </a:spcBef>
      <a:spcAft>
        <a:spcPct val="0"/>
      </a:spcAft>
      <a:buClr>
        <a:schemeClr val="accent1"/>
      </a:buClr>
      <a:buSzPct val="70000"/>
      <a:buFont typeface="Wingdings" pitchFamily="2" charset="2"/>
      <a:buChar char="n"/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20000"/>
      </a:spcBef>
      <a:spcAft>
        <a:spcPct val="0"/>
      </a:spcAft>
      <a:buClr>
        <a:schemeClr val="accent1"/>
      </a:buClr>
      <a:buSzPct val="70000"/>
      <a:buFont typeface="Wingdings" pitchFamily="2" charset="2"/>
      <a:buChar char="n"/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20000"/>
      </a:spcBef>
      <a:spcAft>
        <a:spcPct val="0"/>
      </a:spcAft>
      <a:buClr>
        <a:schemeClr val="accent1"/>
      </a:buClr>
      <a:buSzPct val="70000"/>
      <a:buFont typeface="Wingdings" pitchFamily="2" charset="2"/>
      <a:buChar char="n"/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20000"/>
      </a:spcBef>
      <a:spcAft>
        <a:spcPct val="0"/>
      </a:spcAft>
      <a:buClr>
        <a:schemeClr val="accent1"/>
      </a:buClr>
      <a:buSzPct val="70000"/>
      <a:buFont typeface="Wingdings" pitchFamily="2" charset="2"/>
      <a:buChar char="n"/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CC"/>
    <a:srgbClr val="CC00FF"/>
    <a:srgbClr val="33CC33"/>
    <a:srgbClr val="9999FF"/>
    <a:srgbClr val="99CCFF"/>
    <a:srgbClr val="FF9966"/>
    <a:srgbClr val="FF0000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71" autoAdjust="0"/>
    <p:restoredTop sz="94581" autoAdjust="0"/>
  </p:normalViewPr>
  <p:slideViewPr>
    <p:cSldViewPr>
      <p:cViewPr varScale="1">
        <p:scale>
          <a:sx n="70" d="100"/>
          <a:sy n="70" d="100"/>
        </p:scale>
        <p:origin x="139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82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AA76B735-C18C-4AE8-AFBC-BDB3EBE26FA0}" type="datetimeFigureOut">
              <a:rPr lang="en-US"/>
              <a:pPr>
                <a:defRPr/>
              </a:pPr>
              <a:t>3/9/2016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DE420ECB-E52B-44F4-BFBF-7184C38365DB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717922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3FAA89-480A-4BDC-80E2-90D8F197BB6B}" type="datetimeFigureOut">
              <a:rPr lang="en-US" smtClean="0"/>
              <a:pPr/>
              <a:t>3/9/2016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EE3D41-2D80-41C9-B773-86E2DB5E3D35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56060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CA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621D5FA-3AC7-42F7-B097-2D836436119F}" type="slidenum">
              <a:rPr lang="en-CA" smtClean="0"/>
              <a:pPr/>
              <a:t>1</a:t>
            </a:fld>
            <a:endParaRPr lang="en-CA" smtClean="0"/>
          </a:p>
        </p:txBody>
      </p:sp>
    </p:spTree>
    <p:extLst>
      <p:ext uri="{BB962C8B-B14F-4D97-AF65-F5344CB8AC3E}">
        <p14:creationId xmlns:p14="http://schemas.microsoft.com/office/powerpoint/2010/main" val="12398166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EE3D41-2D80-41C9-B773-86E2DB5E3D35}" type="slidenum">
              <a:rPr lang="en-CA" smtClean="0"/>
              <a:pPr/>
              <a:t>10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588439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EE3D41-2D80-41C9-B773-86E2DB5E3D35}" type="slidenum">
              <a:rPr lang="en-CA" smtClean="0"/>
              <a:pPr/>
              <a:t>11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82572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EE3D41-2D80-41C9-B773-86E2DB5E3D35}" type="slidenum">
              <a:rPr lang="en-CA" smtClean="0"/>
              <a:pPr/>
              <a:t>12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3040239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EE3D41-2D80-41C9-B773-86E2DB5E3D35}" type="slidenum">
              <a:rPr lang="en-CA" smtClean="0"/>
              <a:pPr/>
              <a:t>13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767702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EE3D41-2D80-41C9-B773-86E2DB5E3D35}" type="slidenum">
              <a:rPr lang="en-CA" smtClean="0"/>
              <a:pPr/>
              <a:t>14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6611156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EE3D41-2D80-41C9-B773-86E2DB5E3D35}" type="slidenum">
              <a:rPr lang="en-CA" smtClean="0"/>
              <a:pPr/>
              <a:t>15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4938029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EE3D41-2D80-41C9-B773-86E2DB5E3D35}" type="slidenum">
              <a:rPr lang="en-CA" smtClean="0"/>
              <a:pPr/>
              <a:t>17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8915927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EE3D41-2D80-41C9-B773-86E2DB5E3D35}" type="slidenum">
              <a:rPr lang="en-CA" smtClean="0"/>
              <a:pPr/>
              <a:t>18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8966216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EE3D41-2D80-41C9-B773-86E2DB5E3D35}" type="slidenum">
              <a:rPr lang="en-CA" smtClean="0"/>
              <a:pPr/>
              <a:t>19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584042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EE3D41-2D80-41C9-B773-86E2DB5E3D35}" type="slidenum">
              <a:rPr lang="en-CA" smtClean="0"/>
              <a:pPr/>
              <a:t>20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928067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7B730F-3E67-49E2-BC95-2D03A9D3812B}" type="slidenum">
              <a:rPr lang="en-CA" smtClean="0"/>
              <a:pPr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7678259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EE3D41-2D80-41C9-B773-86E2DB5E3D35}" type="slidenum">
              <a:rPr lang="en-CA" smtClean="0"/>
              <a:pPr/>
              <a:t>21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4365773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EE3D41-2D80-41C9-B773-86E2DB5E3D35}" type="slidenum">
              <a:rPr lang="en-CA" smtClean="0"/>
              <a:pPr/>
              <a:t>22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1217982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EE3D41-2D80-41C9-B773-86E2DB5E3D35}" type="slidenum">
              <a:rPr lang="en-CA" smtClean="0"/>
              <a:pPr/>
              <a:t>23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9547934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EE3D41-2D80-41C9-B773-86E2DB5E3D35}" type="slidenum">
              <a:rPr lang="en-CA" smtClean="0"/>
              <a:pPr/>
              <a:t>24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2338852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EE3D41-2D80-41C9-B773-86E2DB5E3D35}" type="slidenum">
              <a:rPr lang="en-CA" smtClean="0"/>
              <a:pPr/>
              <a:t>25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8471306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EE3D41-2D80-41C9-B773-86E2DB5E3D35}" type="slidenum">
              <a:rPr lang="en-CA" smtClean="0"/>
              <a:pPr/>
              <a:t>26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6275616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EE3D41-2D80-41C9-B773-86E2DB5E3D35}" type="slidenum">
              <a:rPr lang="en-CA" smtClean="0"/>
              <a:pPr/>
              <a:t>27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7151935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EE3D41-2D80-41C9-B773-86E2DB5E3D35}" type="slidenum">
              <a:rPr lang="en-CA" smtClean="0"/>
              <a:pPr/>
              <a:t>28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7728912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EE3D41-2D80-41C9-B773-86E2DB5E3D35}" type="slidenum">
              <a:rPr lang="en-CA" smtClean="0"/>
              <a:pPr/>
              <a:t>29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0898044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EE3D41-2D80-41C9-B773-86E2DB5E3D35}" type="slidenum">
              <a:rPr lang="en-CA" smtClean="0"/>
              <a:pPr/>
              <a:t>30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960715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EE3D41-2D80-41C9-B773-86E2DB5E3D35}" type="slidenum">
              <a:rPr lang="en-CA" smtClean="0"/>
              <a:pPr/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5173468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EE3D41-2D80-41C9-B773-86E2DB5E3D35}" type="slidenum">
              <a:rPr lang="en-CA" smtClean="0"/>
              <a:pPr/>
              <a:t>31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9841923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EE3D41-2D80-41C9-B773-86E2DB5E3D35}" type="slidenum">
              <a:rPr lang="en-CA" smtClean="0"/>
              <a:pPr/>
              <a:t>32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9337563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EE3D41-2D80-41C9-B773-86E2DB5E3D35}" type="slidenum">
              <a:rPr lang="en-CA" smtClean="0"/>
              <a:pPr/>
              <a:t>33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866822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EE3D41-2D80-41C9-B773-86E2DB5E3D35}" type="slidenum">
              <a:rPr lang="en-CA" smtClean="0"/>
              <a:pPr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14883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EE3D41-2D80-41C9-B773-86E2DB5E3D35}" type="slidenum">
              <a:rPr lang="en-CA" smtClean="0"/>
              <a:pPr/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047980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EE3D41-2D80-41C9-B773-86E2DB5E3D35}" type="slidenum">
              <a:rPr lang="en-CA" smtClean="0"/>
              <a:pPr/>
              <a:t>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875807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EE3D41-2D80-41C9-B773-86E2DB5E3D35}" type="slidenum">
              <a:rPr lang="en-CA" smtClean="0"/>
              <a:pPr/>
              <a:t>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440069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EE3D41-2D80-41C9-B773-86E2DB5E3D35}" type="slidenum">
              <a:rPr lang="en-CA" smtClean="0"/>
              <a:pPr/>
              <a:t>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521167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EE3D41-2D80-41C9-B773-86E2DB5E3D35}" type="slidenum">
              <a:rPr lang="en-CA" smtClean="0"/>
              <a:pPr/>
              <a:t>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948991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0" y="914400"/>
            <a:ext cx="8686800" cy="2514600"/>
            <a:chOff x="0" y="576"/>
            <a:chExt cx="5472" cy="1584"/>
          </a:xfrm>
        </p:grpSpPr>
        <p:sp>
          <p:nvSpPr>
            <p:cNvPr id="5" name="Oval 7"/>
            <p:cNvSpPr>
              <a:spLocks noChangeArrowheads="1"/>
            </p:cNvSpPr>
            <p:nvPr/>
          </p:nvSpPr>
          <p:spPr bwMode="auto">
            <a:xfrm>
              <a:off x="144" y="576"/>
              <a:ext cx="1584" cy="1584"/>
            </a:xfrm>
            <a:prstGeom prst="ellipse">
              <a:avLst/>
            </a:prstGeom>
            <a:noFill/>
            <a:ln w="12700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spcBef>
                  <a:spcPct val="0"/>
                </a:spcBef>
                <a:buClrTx/>
                <a:buSzTx/>
                <a:buFontTx/>
                <a:buNone/>
                <a:defRPr/>
              </a:pPr>
              <a:endParaRPr lang="en-US" sz="1800"/>
            </a:p>
          </p:txBody>
        </p:sp>
        <p:sp>
          <p:nvSpPr>
            <p:cNvPr id="6" name="Rectangle 8"/>
            <p:cNvSpPr>
              <a:spLocks noChangeArrowheads="1"/>
            </p:cNvSpPr>
            <p:nvPr/>
          </p:nvSpPr>
          <p:spPr bwMode="hidden">
            <a:xfrm>
              <a:off x="0" y="1056"/>
              <a:ext cx="2976" cy="7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spcBef>
                  <a:spcPct val="0"/>
                </a:spcBef>
                <a:buClrTx/>
                <a:buSzTx/>
                <a:buFontTx/>
                <a:buNone/>
                <a:defRPr/>
              </a:pPr>
              <a:endParaRPr lang="en-US">
                <a:latin typeface="Times New Roman" pitchFamily="18" charset="0"/>
              </a:endParaRPr>
            </a:p>
          </p:txBody>
        </p:sp>
        <p:sp>
          <p:nvSpPr>
            <p:cNvPr id="7" name="Rectangle 9"/>
            <p:cNvSpPr>
              <a:spLocks noChangeArrowheads="1"/>
            </p:cNvSpPr>
            <p:nvPr/>
          </p:nvSpPr>
          <p:spPr bwMode="hidden">
            <a:xfrm>
              <a:off x="2496" y="1056"/>
              <a:ext cx="2976" cy="720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spcBef>
                  <a:spcPct val="0"/>
                </a:spcBef>
                <a:buClrTx/>
                <a:buSzTx/>
                <a:buFontTx/>
                <a:buNone/>
                <a:defRPr/>
              </a:pPr>
              <a:endParaRPr lang="en-US">
                <a:latin typeface="Times New Roman" pitchFamily="18" charset="0"/>
              </a:endParaRPr>
            </a:p>
          </p:txBody>
        </p:sp>
        <p:sp>
          <p:nvSpPr>
            <p:cNvPr id="8" name="Freeform 10"/>
            <p:cNvSpPr>
              <a:spLocks noChangeArrowheads="1"/>
            </p:cNvSpPr>
            <p:nvPr/>
          </p:nvSpPr>
          <p:spPr bwMode="auto">
            <a:xfrm>
              <a:off x="384" y="960"/>
              <a:ext cx="144" cy="913"/>
            </a:xfrm>
            <a:custGeom>
              <a:avLst/>
              <a:gdLst/>
              <a:ahLst/>
              <a:cxnLst>
                <a:cxn ang="0">
                  <a:pos x="1000" y="1000"/>
                </a:cxn>
                <a:cxn ang="0">
                  <a:pos x="0" y="1000"/>
                </a:cxn>
                <a:cxn ang="0">
                  <a:pos x="0" y="0"/>
                </a:cxn>
                <a:cxn ang="0">
                  <a:pos x="1000" y="0"/>
                </a:cxn>
              </a:cxnLst>
              <a:rect l="0" t="0" r="r" b="b"/>
              <a:pathLst>
                <a:path w="1000" h="1000">
                  <a:moveTo>
                    <a:pt x="1000" y="1000"/>
                  </a:moveTo>
                  <a:lnTo>
                    <a:pt x="0" y="1000"/>
                  </a:lnTo>
                  <a:lnTo>
                    <a:pt x="0" y="0"/>
                  </a:lnTo>
                  <a:lnTo>
                    <a:pt x="1000" y="0"/>
                  </a:lnTo>
                </a:path>
              </a:pathLst>
            </a:custGeom>
            <a:noFill/>
            <a:ln w="76200" cmpd="sng">
              <a:solidFill>
                <a:schemeClr val="tx2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9" name="Freeform 11"/>
            <p:cNvSpPr>
              <a:spLocks noChangeArrowheads="1"/>
            </p:cNvSpPr>
            <p:nvPr/>
          </p:nvSpPr>
          <p:spPr bwMode="auto">
            <a:xfrm>
              <a:off x="4944" y="762"/>
              <a:ext cx="165" cy="86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00" y="0"/>
                </a:cxn>
                <a:cxn ang="0">
                  <a:pos x="1000" y="1000"/>
                </a:cxn>
                <a:cxn ang="0">
                  <a:pos x="0" y="1000"/>
                </a:cxn>
              </a:cxnLst>
              <a:rect l="0" t="0" r="r" b="b"/>
              <a:pathLst>
                <a:path w="1000" h="1000">
                  <a:moveTo>
                    <a:pt x="0" y="0"/>
                  </a:moveTo>
                  <a:lnTo>
                    <a:pt x="1000" y="0"/>
                  </a:lnTo>
                  <a:lnTo>
                    <a:pt x="1000" y="1000"/>
                  </a:lnTo>
                  <a:lnTo>
                    <a:pt x="0" y="1000"/>
                  </a:lnTo>
                </a:path>
              </a:pathLst>
            </a:custGeom>
            <a:noFill/>
            <a:ln w="76200" cap="flat" cmpd="sng">
              <a:solidFill>
                <a:schemeClr val="accent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CA"/>
            </a:p>
          </p:txBody>
        </p:sp>
      </p:grpSp>
      <p:sp>
        <p:nvSpPr>
          <p:cNvPr id="2765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3581400"/>
            <a:ext cx="5638800" cy="19050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7660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838200" y="1443038"/>
            <a:ext cx="7086600" cy="160020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D8D7F3-4549-4040-8D01-59D9E758FF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044A21-58EE-4396-89AB-16DCC62FD1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1313" y="96838"/>
            <a:ext cx="1919287" cy="59991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31863" y="96838"/>
            <a:ext cx="5607050" cy="59991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1F8776-04CE-4B1A-AA50-EC6E777C03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863" y="96838"/>
            <a:ext cx="7158037" cy="14128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949325" y="1981200"/>
            <a:ext cx="3754438" cy="4114800"/>
          </a:xfrm>
        </p:spPr>
        <p:txBody>
          <a:bodyPr/>
          <a:lstStyle/>
          <a:p>
            <a:pPr lvl="0"/>
            <a:endParaRPr lang="en-CA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56163" y="1981200"/>
            <a:ext cx="3754437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C0D054-BB85-4B88-86BA-A52752D25A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863" y="96838"/>
            <a:ext cx="7158037" cy="14128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49325" y="1981200"/>
            <a:ext cx="3754438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856163" y="1981200"/>
            <a:ext cx="3754437" cy="4114800"/>
          </a:xfrm>
        </p:spPr>
        <p:txBody>
          <a:bodyPr/>
          <a:lstStyle/>
          <a:p>
            <a:pPr lvl="0"/>
            <a:endParaRPr lang="en-CA" noProof="0" smtClean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7E566C-FD5B-4A52-BC91-2F01D904EB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863" y="96838"/>
            <a:ext cx="7158037" cy="14128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49325" y="1981200"/>
            <a:ext cx="3754438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56163" y="1981200"/>
            <a:ext cx="3754437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E550EA-5F8E-4C6B-87E2-39F678C5B3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863" y="96838"/>
            <a:ext cx="7158037" cy="14128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9325" y="1981200"/>
            <a:ext cx="3754438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56163" y="1981200"/>
            <a:ext cx="3754437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25A177-C210-48DA-BA00-7E4AE7806B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863" y="96838"/>
            <a:ext cx="7158037" cy="14128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49325" y="1981200"/>
            <a:ext cx="3754438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949325" y="4114800"/>
            <a:ext cx="3754438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856163" y="1981200"/>
            <a:ext cx="3754437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C0430B-5F7B-418F-B3CE-D429AD52FE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863" y="96838"/>
            <a:ext cx="7158037" cy="14128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49325" y="1981200"/>
            <a:ext cx="3754438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856163" y="1981200"/>
            <a:ext cx="3754437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856163" y="4114800"/>
            <a:ext cx="3754437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C40813-7482-479C-8F8A-914325EB19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863" y="96838"/>
            <a:ext cx="7158037" cy="14128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49325" y="1981200"/>
            <a:ext cx="7661275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9325" y="4114800"/>
            <a:ext cx="7661275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2082C4-B4C5-44C6-BBE0-C382D2703C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OverTx" preserve="1">
  <p:cSld name="Title and 2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863" y="96838"/>
            <a:ext cx="7158037" cy="14128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49325" y="1981200"/>
            <a:ext cx="3754438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856163" y="1981200"/>
            <a:ext cx="3754437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949325" y="4114800"/>
            <a:ext cx="7661275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F94DAA-961D-40DF-8847-ACCBAA97DA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2FA360-309B-4614-BBB5-8F427E527D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A467D7-80F2-422D-BB6F-4A873EF356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9325" y="1981200"/>
            <a:ext cx="3754438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56163" y="1981200"/>
            <a:ext cx="375443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113A05-CBF7-4ABE-82E3-E3A7EE9657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52C84E-95DC-462A-BFC2-DA89F53BC9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C8FD80-D0C0-44A8-867E-725DFEC5D2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2BBABF-7D89-4C24-B5B6-B95C9502BC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5A883E-65B3-4566-8719-D3DED391F8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CA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54652C-6C4C-46A6-9D00-69AF281FC2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50000">
              <a:schemeClr val="accent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0" y="1377950"/>
            <a:ext cx="2133600" cy="1016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endParaRPr lang="en-US">
              <a:latin typeface="Times New Roman" pitchFamily="18" charset="0"/>
            </a:endParaRPr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1447800" y="1377950"/>
            <a:ext cx="7239000" cy="1016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endParaRPr lang="en-US">
              <a:latin typeface="Times New Roman" pitchFamily="18" charset="0"/>
            </a:endParaRP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931863" y="96838"/>
            <a:ext cx="7158037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9325" y="1981200"/>
            <a:ext cx="7661275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4615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buClrTx/>
              <a:buSzTx/>
              <a:buFontTx/>
              <a:buNone/>
              <a:defRPr sz="10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0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3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000"/>
            </a:lvl1pPr>
          </a:lstStyle>
          <a:p>
            <a:pPr>
              <a:defRPr/>
            </a:pPr>
            <a:fld id="{37B7166F-0F36-45AA-9F04-1B671D6541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6633" name="Freeform 9"/>
          <p:cNvSpPr>
            <a:spLocks noChangeArrowheads="1"/>
          </p:cNvSpPr>
          <p:nvPr/>
        </p:nvSpPr>
        <p:spPr bwMode="auto">
          <a:xfrm>
            <a:off x="838200" y="561975"/>
            <a:ext cx="152400" cy="1066800"/>
          </a:xfrm>
          <a:custGeom>
            <a:avLst/>
            <a:gdLst/>
            <a:ahLst/>
            <a:cxnLst>
              <a:cxn ang="0">
                <a:pos x="1000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1000" y="1000"/>
                </a:moveTo>
                <a:lnTo>
                  <a:pt x="0" y="1000"/>
                </a:ln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76200" cmpd="sng"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CA"/>
          </a:p>
        </p:txBody>
      </p:sp>
      <p:sp>
        <p:nvSpPr>
          <p:cNvPr id="26634" name="Freeform 10"/>
          <p:cNvSpPr>
            <a:spLocks noChangeArrowheads="1"/>
          </p:cNvSpPr>
          <p:nvPr/>
        </p:nvSpPr>
        <p:spPr bwMode="auto">
          <a:xfrm>
            <a:off x="8262938" y="269875"/>
            <a:ext cx="152400" cy="10731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000" y="0"/>
              </a:cxn>
              <a:cxn ang="0">
                <a:pos x="1000" y="1000"/>
              </a:cxn>
              <a:cxn ang="0">
                <a:pos x="0" y="1000"/>
              </a:cxn>
            </a:cxnLst>
            <a:rect l="0" t="0" r="r" b="b"/>
            <a:pathLst>
              <a:path w="1000" h="1000">
                <a:moveTo>
                  <a:pt x="0" y="0"/>
                </a:moveTo>
                <a:lnTo>
                  <a:pt x="1000" y="0"/>
                </a:lnTo>
                <a:lnTo>
                  <a:pt x="1000" y="1000"/>
                </a:lnTo>
                <a:lnTo>
                  <a:pt x="0" y="1000"/>
                </a:lnTo>
              </a:path>
            </a:pathLst>
          </a:custGeom>
          <a:noFill/>
          <a:ln w="762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CA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88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  <p:sldLayoutId id="2147483780" r:id="rId12"/>
    <p:sldLayoutId id="2147483781" r:id="rId13"/>
    <p:sldLayoutId id="2147483782" r:id="rId14"/>
    <p:sldLayoutId id="2147483783" r:id="rId15"/>
    <p:sldLayoutId id="2147483784" r:id="rId16"/>
    <p:sldLayoutId id="2147483785" r:id="rId17"/>
    <p:sldLayoutId id="2147483786" r:id="rId18"/>
    <p:sldLayoutId id="2147483787" r:id="rId19"/>
  </p:sldLayoutIdLst>
  <p:transition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447675" indent="-44767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889000" indent="-439738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¡"/>
        <a:defRPr sz="2800">
          <a:solidFill>
            <a:schemeClr val="tx1"/>
          </a:solidFill>
          <a:latin typeface="+mn-lt"/>
        </a:defRPr>
      </a:lvl2pPr>
      <a:lvl3pPr marL="1293813" indent="-4032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81163" indent="-385763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¡"/>
        <a:defRPr sz="2000">
          <a:solidFill>
            <a:schemeClr val="tx1"/>
          </a:solidFill>
          <a:latin typeface="+mn-lt"/>
        </a:defRPr>
      </a:lvl4pPr>
      <a:lvl5pPr marL="2070100" indent="-3873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27300" indent="-3873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84500" indent="-3873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41700" indent="-3873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98900" indent="-3873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5.png"/><Relationship Id="rId4" Type="http://schemas.openxmlformats.org/officeDocument/2006/relationships/oleObject" Target="../embeddings/oleObject1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achwithfergy.com/meet-the-elements-video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9.png"/><Relationship Id="rId4" Type="http://schemas.openxmlformats.org/officeDocument/2006/relationships/oleObject" Target="../embeddings/oleObject2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30.png"/><Relationship Id="rId4" Type="http://schemas.openxmlformats.org/officeDocument/2006/relationships/oleObject" Target="../embeddings/oleObject3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33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4.jpeg"/><Relationship Id="rId4" Type="http://schemas.openxmlformats.org/officeDocument/2006/relationships/image" Target="../media/image38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jpeg"/><Relationship Id="rId4" Type="http://schemas.openxmlformats.org/officeDocument/2006/relationships/hyperlink" Target="http://youtu.be/1PSzSTilu_s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41000">
              <a:srgbClr val="FFFF00"/>
            </a:gs>
            <a:gs pos="100000">
              <a:schemeClr val="accent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231900"/>
          </a:xfrm>
        </p:spPr>
        <p:txBody>
          <a:bodyPr/>
          <a:lstStyle/>
          <a:p>
            <a:pPr algn="ctr">
              <a:defRPr/>
            </a:pPr>
            <a:r>
              <a:rPr lang="en-GB" sz="6000" dirty="0" smtClean="0">
                <a:solidFill>
                  <a:schemeClr val="bg2"/>
                </a:solidFill>
                <a:effectLst/>
              </a:rPr>
              <a:t>The Periodic Table</a:t>
            </a:r>
            <a:endParaRPr lang="en-CA" sz="6000" dirty="0">
              <a:solidFill>
                <a:schemeClr val="bg2"/>
              </a:solidFill>
              <a:effectLst/>
            </a:endParaRPr>
          </a:p>
        </p:txBody>
      </p:sp>
      <p:sp>
        <p:nvSpPr>
          <p:cNvPr id="2051" name="AutoShape 16" descr="http://upload.wikimedia.org/wikipedia/commons/4/4d/Periodic_table_large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CA"/>
          </a:p>
        </p:txBody>
      </p:sp>
      <p:sp>
        <p:nvSpPr>
          <p:cNvPr id="11" name="TextBox 10"/>
          <p:cNvSpPr txBox="1"/>
          <p:nvPr/>
        </p:nvSpPr>
        <p:spPr>
          <a:xfrm>
            <a:off x="152400" y="1295400"/>
            <a:ext cx="5638800" cy="52137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indent="-742950" algn="l">
              <a:buNone/>
              <a:defRPr/>
            </a:pPr>
            <a:r>
              <a:rPr lang="en-CA" sz="3200" dirty="0" smtClean="0">
                <a:solidFill>
                  <a:srgbClr val="C00000"/>
                </a:solidFill>
              </a:rPr>
              <a:t>1) History – </a:t>
            </a:r>
            <a:r>
              <a:rPr lang="en-US" sz="3200" dirty="0" smtClean="0">
                <a:solidFill>
                  <a:srgbClr val="C00000"/>
                </a:solidFill>
              </a:rPr>
              <a:t>Mendeleev</a:t>
            </a:r>
          </a:p>
          <a:p>
            <a:pPr marL="742950" indent="-742950" algn="l">
              <a:buNone/>
              <a:defRPr/>
            </a:pPr>
            <a:r>
              <a:rPr lang="en-US" sz="3200" dirty="0" smtClean="0">
                <a:solidFill>
                  <a:srgbClr val="C00000"/>
                </a:solidFill>
              </a:rPr>
              <a:t>2) Element squares</a:t>
            </a:r>
          </a:p>
          <a:p>
            <a:pPr marL="742950" indent="-742950" algn="l">
              <a:buNone/>
              <a:defRPr/>
            </a:pPr>
            <a:r>
              <a:rPr lang="en-US" sz="3200" dirty="0" smtClean="0">
                <a:solidFill>
                  <a:srgbClr val="C00000"/>
                </a:solidFill>
              </a:rPr>
              <a:t>3) Atomic Number</a:t>
            </a:r>
          </a:p>
          <a:p>
            <a:pPr marL="742950" indent="-742950" algn="l">
              <a:buNone/>
              <a:defRPr/>
            </a:pPr>
            <a:r>
              <a:rPr lang="en-US" sz="3200" dirty="0" smtClean="0">
                <a:solidFill>
                  <a:srgbClr val="C00000"/>
                </a:solidFill>
              </a:rPr>
              <a:t>4) Atomic Mass</a:t>
            </a:r>
          </a:p>
          <a:p>
            <a:pPr marL="742950" indent="-742950" algn="l">
              <a:buNone/>
              <a:defRPr/>
            </a:pPr>
            <a:r>
              <a:rPr lang="en-US" sz="3200" dirty="0" smtClean="0">
                <a:solidFill>
                  <a:srgbClr val="C00000"/>
                </a:solidFill>
              </a:rPr>
              <a:t>5) Valence Electrons</a:t>
            </a:r>
          </a:p>
          <a:p>
            <a:pPr marL="742950" indent="-742950" algn="l">
              <a:buNone/>
              <a:defRPr/>
            </a:pPr>
            <a:r>
              <a:rPr lang="en-US" sz="3200" dirty="0" smtClean="0">
                <a:solidFill>
                  <a:srgbClr val="C00000"/>
                </a:solidFill>
              </a:rPr>
              <a:t>6) Metals/Non-Metals and Metalloids</a:t>
            </a:r>
          </a:p>
          <a:p>
            <a:pPr marL="742950" indent="-742950" algn="l">
              <a:buNone/>
              <a:defRPr/>
            </a:pPr>
            <a:r>
              <a:rPr lang="en-US" sz="3200" dirty="0" smtClean="0">
                <a:solidFill>
                  <a:srgbClr val="C00000"/>
                </a:solidFill>
              </a:rPr>
              <a:t>7) Groups and Families</a:t>
            </a:r>
          </a:p>
          <a:p>
            <a:pPr marL="742950" indent="-742950" algn="l">
              <a:buNone/>
              <a:defRPr/>
            </a:pPr>
            <a:r>
              <a:rPr lang="en-US" sz="3200" dirty="0" smtClean="0">
                <a:solidFill>
                  <a:srgbClr val="C00000"/>
                </a:solidFill>
              </a:rPr>
              <a:t>8) Periods</a:t>
            </a:r>
          </a:p>
        </p:txBody>
      </p:sp>
      <p:pic>
        <p:nvPicPr>
          <p:cNvPr id="7" name="Picture 5" descr="Mendeleev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7391400" y="1295400"/>
            <a:ext cx="1447800" cy="2171700"/>
          </a:xfrm>
          <a:prstGeom prst="rect">
            <a:avLst/>
          </a:prstGeom>
          <a:noFill/>
        </p:spPr>
      </p:pic>
      <p:pic>
        <p:nvPicPr>
          <p:cNvPr id="9" name="Picture 4" descr="periodi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62600" y="4879241"/>
            <a:ext cx="3276600" cy="1978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8" descr="http://www.periodictable.com/Samples/006.x4/s9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57800" y="1447800"/>
            <a:ext cx="1828800" cy="1828800"/>
          </a:xfrm>
          <a:prstGeom prst="rect">
            <a:avLst/>
          </a:prstGeom>
          <a:noFill/>
        </p:spPr>
      </p:pic>
      <p:pic>
        <p:nvPicPr>
          <p:cNvPr id="14" name="Picture 9" descr="http://t3.gstatic.com/images?q=tbn:ANd9GcREEfBgxrqLe-uphLCMTBP_2q-2mfBo48PC1AyQv4OINz1GX3kOajTIMj8Fo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38800" y="3429000"/>
            <a:ext cx="167640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7158037" cy="823913"/>
          </a:xfrm>
        </p:spPr>
        <p:txBody>
          <a:bodyPr/>
          <a:lstStyle/>
          <a:p>
            <a:pPr algn="ctr" eaLnBrk="1" hangingPunct="1"/>
            <a:r>
              <a:rPr lang="en-US" b="1" dirty="0" smtClean="0"/>
              <a:t>Key to the Periodic Table</a:t>
            </a:r>
          </a:p>
        </p:txBody>
      </p:sp>
      <p:pic>
        <p:nvPicPr>
          <p:cNvPr id="15363" name="Picture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28600" y="1295400"/>
            <a:ext cx="3754438" cy="3798888"/>
          </a:xfrm>
          <a:noFill/>
        </p:spPr>
      </p:pic>
      <p:sp>
        <p:nvSpPr>
          <p:cNvPr id="15364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3962400" y="1524000"/>
            <a:ext cx="5029200" cy="24384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 b="1" u="sng" dirty="0" smtClean="0"/>
              <a:t>Elements are organized on the table according to their atomic number, usually found near the top of the square.</a:t>
            </a:r>
          </a:p>
          <a:p>
            <a:pPr eaLnBrk="1" hangingPunct="1">
              <a:lnSpc>
                <a:spcPct val="80000"/>
              </a:lnSpc>
            </a:pPr>
            <a:endParaRPr lang="en-US" sz="2800" dirty="0" smtClean="0"/>
          </a:p>
        </p:txBody>
      </p:sp>
      <p:sp>
        <p:nvSpPr>
          <p:cNvPr id="6" name="Oval 5"/>
          <p:cNvSpPr>
            <a:spLocks noChangeArrowheads="1"/>
          </p:cNvSpPr>
          <p:nvPr/>
        </p:nvSpPr>
        <p:spPr bwMode="auto">
          <a:xfrm>
            <a:off x="2819400" y="1524000"/>
            <a:ext cx="914400" cy="1066800"/>
          </a:xfrm>
          <a:prstGeom prst="ellips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marL="447675" indent="-447675"/>
            <a:endParaRPr lang="en-CA"/>
          </a:p>
        </p:txBody>
      </p:sp>
      <p:pic>
        <p:nvPicPr>
          <p:cNvPr id="15368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43800" y="4343400"/>
            <a:ext cx="1281113" cy="137588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</p:pic>
      <p:pic>
        <p:nvPicPr>
          <p:cNvPr id="15369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4938" y="4478825"/>
            <a:ext cx="1192462" cy="131237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</p:pic>
      <p:pic>
        <p:nvPicPr>
          <p:cNvPr id="15372" name="Picture 1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96000" y="5181600"/>
            <a:ext cx="1381125" cy="1381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</p:pic>
      <p:pic>
        <p:nvPicPr>
          <p:cNvPr id="15374" name="Picture 14" descr="http://zapatopi.net/blog/apple_al1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29000" y="5483311"/>
            <a:ext cx="1143000" cy="1374689"/>
          </a:xfrm>
          <a:prstGeom prst="rect">
            <a:avLst/>
          </a:prstGeom>
          <a:noFill/>
        </p:spPr>
      </p:pic>
      <p:sp>
        <p:nvSpPr>
          <p:cNvPr id="12" name="Oval 11"/>
          <p:cNvSpPr>
            <a:spLocks noChangeArrowheads="1"/>
          </p:cNvSpPr>
          <p:nvPr/>
        </p:nvSpPr>
        <p:spPr bwMode="auto">
          <a:xfrm>
            <a:off x="5029200" y="4343400"/>
            <a:ext cx="533400" cy="457200"/>
          </a:xfrm>
          <a:prstGeom prst="ellipse">
            <a:avLst/>
          </a:prstGeom>
          <a:noFill/>
          <a:ln w="63500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marL="447675" indent="-447675"/>
            <a:endParaRPr lang="en-CA"/>
          </a:p>
        </p:txBody>
      </p:sp>
      <p:sp>
        <p:nvSpPr>
          <p:cNvPr id="13" name="Oval 12"/>
          <p:cNvSpPr>
            <a:spLocks noChangeArrowheads="1"/>
          </p:cNvSpPr>
          <p:nvPr/>
        </p:nvSpPr>
        <p:spPr bwMode="auto">
          <a:xfrm>
            <a:off x="3352800" y="5334000"/>
            <a:ext cx="533400" cy="457200"/>
          </a:xfrm>
          <a:prstGeom prst="ellipse">
            <a:avLst/>
          </a:prstGeom>
          <a:noFill/>
          <a:ln w="63500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marL="447675" indent="-447675"/>
            <a:endParaRPr lang="en-CA"/>
          </a:p>
        </p:txBody>
      </p:sp>
      <p:sp>
        <p:nvSpPr>
          <p:cNvPr id="14" name="Oval 13"/>
          <p:cNvSpPr>
            <a:spLocks noChangeArrowheads="1"/>
          </p:cNvSpPr>
          <p:nvPr/>
        </p:nvSpPr>
        <p:spPr bwMode="auto">
          <a:xfrm>
            <a:off x="5943600" y="5181600"/>
            <a:ext cx="533400" cy="457200"/>
          </a:xfrm>
          <a:prstGeom prst="ellipse">
            <a:avLst/>
          </a:prstGeom>
          <a:noFill/>
          <a:ln w="63500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marL="447675" indent="-447675"/>
            <a:endParaRPr lang="en-CA"/>
          </a:p>
        </p:txBody>
      </p:sp>
      <p:sp>
        <p:nvSpPr>
          <p:cNvPr id="15" name="Oval 14"/>
          <p:cNvSpPr>
            <a:spLocks noChangeArrowheads="1"/>
          </p:cNvSpPr>
          <p:nvPr/>
        </p:nvSpPr>
        <p:spPr bwMode="auto">
          <a:xfrm>
            <a:off x="7924800" y="4191000"/>
            <a:ext cx="533400" cy="457200"/>
          </a:xfrm>
          <a:prstGeom prst="ellipse">
            <a:avLst/>
          </a:prstGeom>
          <a:noFill/>
          <a:ln w="63500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marL="447675" indent="-447675"/>
            <a:endParaRPr lang="en-CA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autoUpdateAnimBg="0"/>
      <p:bldP spid="12" grpId="0" animBg="1" autoUpdateAnimBg="0"/>
      <p:bldP spid="13" grpId="0" animBg="1" autoUpdateAnimBg="0"/>
      <p:bldP spid="14" grpId="0" animBg="1" autoUpdateAnimBg="0"/>
      <p:bldP spid="15" grpId="0" animBg="1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What’s in a square?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smtClean="0"/>
              <a:t>Different periodic tables can include various bits of information, but usually: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atomic number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symbol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atomic mass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state of matter at room temperature.</a:t>
            </a:r>
          </a:p>
        </p:txBody>
      </p:sp>
      <p:graphicFrame>
        <p:nvGraphicFramePr>
          <p:cNvPr id="52230" name="Object 6"/>
          <p:cNvGraphicFramePr>
            <a:graphicFrameLocks noGrp="1" noChangeAspect="1"/>
          </p:cNvGraphicFramePr>
          <p:nvPr>
            <p:ph sz="half" idx="2"/>
          </p:nvPr>
        </p:nvGraphicFramePr>
        <p:xfrm>
          <a:off x="4876800" y="2133600"/>
          <a:ext cx="3754438" cy="3798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Bitmap Image" r:id="rId4" imgW="4057143" imgH="4105848" progId="PBrush">
                  <p:embed/>
                </p:oleObj>
              </mc:Choice>
              <mc:Fallback>
                <p:oleObj name="Bitmap Image" r:id="rId4" imgW="4057143" imgH="4105848" progId="PBrush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6800" y="2133600"/>
                        <a:ext cx="3754438" cy="37988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9" name="Line 7"/>
          <p:cNvSpPr>
            <a:spLocks noChangeShapeType="1"/>
          </p:cNvSpPr>
          <p:nvPr/>
        </p:nvSpPr>
        <p:spPr bwMode="auto">
          <a:xfrm flipV="1">
            <a:off x="4038600" y="2590800"/>
            <a:ext cx="3657600" cy="1447800"/>
          </a:xfrm>
          <a:prstGeom prst="line">
            <a:avLst/>
          </a:prstGeom>
          <a:noFill/>
          <a:ln w="25400">
            <a:solidFill>
              <a:schemeClr val="bg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CA"/>
          </a:p>
        </p:txBody>
      </p:sp>
      <p:sp>
        <p:nvSpPr>
          <p:cNvPr id="1030" name="Line 8"/>
          <p:cNvSpPr>
            <a:spLocks noChangeShapeType="1"/>
          </p:cNvSpPr>
          <p:nvPr/>
        </p:nvSpPr>
        <p:spPr bwMode="auto">
          <a:xfrm flipV="1">
            <a:off x="3048000" y="4191000"/>
            <a:ext cx="2971800" cy="381000"/>
          </a:xfrm>
          <a:prstGeom prst="line">
            <a:avLst/>
          </a:prstGeom>
          <a:noFill/>
          <a:ln w="25400">
            <a:solidFill>
              <a:schemeClr val="bg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CA"/>
          </a:p>
        </p:txBody>
      </p:sp>
      <p:sp>
        <p:nvSpPr>
          <p:cNvPr id="1031" name="Line 9"/>
          <p:cNvSpPr>
            <a:spLocks noChangeShapeType="1"/>
          </p:cNvSpPr>
          <p:nvPr/>
        </p:nvSpPr>
        <p:spPr bwMode="auto">
          <a:xfrm flipV="1">
            <a:off x="3733800" y="4724400"/>
            <a:ext cx="2133600" cy="228600"/>
          </a:xfrm>
          <a:prstGeom prst="line">
            <a:avLst/>
          </a:prstGeom>
          <a:noFill/>
          <a:ln w="25400">
            <a:solidFill>
              <a:schemeClr val="bg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CA"/>
          </a:p>
        </p:txBody>
      </p:sp>
      <p:sp>
        <p:nvSpPr>
          <p:cNvPr id="1032" name="Line 10"/>
          <p:cNvSpPr>
            <a:spLocks noChangeShapeType="1"/>
          </p:cNvSpPr>
          <p:nvPr/>
        </p:nvSpPr>
        <p:spPr bwMode="auto">
          <a:xfrm>
            <a:off x="4419600" y="5410200"/>
            <a:ext cx="609600" cy="152400"/>
          </a:xfrm>
          <a:prstGeom prst="line">
            <a:avLst/>
          </a:prstGeom>
          <a:noFill/>
          <a:ln w="25400">
            <a:solidFill>
              <a:schemeClr val="bg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CA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900" decel="100000" fill="hold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900" decel="100000" fill="hold"/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7" grpId="0" uiExpand="1" build="p"/>
      <p:bldP spid="1029" grpId="0" animBg="1"/>
      <p:bldP spid="1030" grpId="0" animBg="1"/>
      <p:bldP spid="1031" grpId="0" animBg="1"/>
      <p:bldP spid="103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7158037" cy="823913"/>
          </a:xfrm>
        </p:spPr>
        <p:txBody>
          <a:bodyPr/>
          <a:lstStyle/>
          <a:p>
            <a:pPr algn="ctr" eaLnBrk="1" hangingPunct="1"/>
            <a:r>
              <a:rPr lang="en-US" b="1" dirty="0" smtClean="0"/>
              <a:t>Atomic Number</a:t>
            </a:r>
          </a:p>
        </p:txBody>
      </p:sp>
      <p:pic>
        <p:nvPicPr>
          <p:cNvPr id="54278" name="Picture 6" descr="hydrogen1"/>
          <p:cNvPicPr>
            <a:picLocks noGrp="1" noChangeAspect="1" noChangeArrowheads="1" noCrop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85800" y="1676400"/>
            <a:ext cx="2660650" cy="2786063"/>
          </a:xfrm>
          <a:noFill/>
        </p:spPr>
      </p:pic>
      <p:sp>
        <p:nvSpPr>
          <p:cNvPr id="54277" name="Rectangle 5"/>
          <p:cNvSpPr>
            <a:spLocks noGrp="1" noChangeArrowheads="1"/>
          </p:cNvSpPr>
          <p:nvPr>
            <p:ph type="body" sz="half" idx="3"/>
          </p:nvPr>
        </p:nvSpPr>
        <p:spPr>
          <a:xfrm>
            <a:off x="4114800" y="1371600"/>
            <a:ext cx="4648200" cy="411480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This refers to how many protons an atom of that element has.</a:t>
            </a:r>
          </a:p>
          <a:p>
            <a:pPr eaLnBrk="1" hangingPunct="1"/>
            <a:endParaRPr lang="en-US" sz="2800" dirty="0" smtClean="0"/>
          </a:p>
          <a:p>
            <a:pPr eaLnBrk="1" hangingPunct="1"/>
            <a:r>
              <a:rPr lang="en-US" sz="2800" dirty="0" smtClean="0"/>
              <a:t>No two elements, have the same number of protons.</a:t>
            </a:r>
          </a:p>
        </p:txBody>
      </p:sp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60338" y="4572000"/>
            <a:ext cx="1878262" cy="2067138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</p:pic>
      <p:sp>
        <p:nvSpPr>
          <p:cNvPr id="6" name="Oval 5"/>
          <p:cNvSpPr>
            <a:spLocks noChangeArrowheads="1"/>
          </p:cNvSpPr>
          <p:nvPr/>
        </p:nvSpPr>
        <p:spPr bwMode="auto">
          <a:xfrm>
            <a:off x="2716461" y="4436575"/>
            <a:ext cx="840165" cy="643024"/>
          </a:xfrm>
          <a:prstGeom prst="ellipse">
            <a:avLst/>
          </a:prstGeom>
          <a:noFill/>
          <a:ln w="63500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marL="447675" indent="-447675"/>
            <a:endParaRPr lang="en-CA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42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4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4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4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42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42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542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42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42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42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542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42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Grp="1" noChangeArrowheads="1"/>
          </p:cNvSpPr>
          <p:nvPr>
            <p:ph type="title"/>
          </p:nvPr>
        </p:nvSpPr>
        <p:spPr>
          <a:xfrm>
            <a:off x="990600" y="0"/>
            <a:ext cx="7158037" cy="900113"/>
          </a:xfrm>
        </p:spPr>
        <p:txBody>
          <a:bodyPr/>
          <a:lstStyle/>
          <a:p>
            <a:pPr algn="ctr" eaLnBrk="1" hangingPunct="1"/>
            <a:r>
              <a:rPr lang="en-US" b="1" dirty="0" smtClean="0"/>
              <a:t>Atomic Mass</a:t>
            </a:r>
          </a:p>
        </p:txBody>
      </p:sp>
      <p:sp>
        <p:nvSpPr>
          <p:cNvPr id="5632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981200"/>
            <a:ext cx="4267200" cy="4495800"/>
          </a:xfrm>
        </p:spPr>
        <p:txBody>
          <a:bodyPr/>
          <a:lstStyle/>
          <a:p>
            <a:pPr eaLnBrk="1" hangingPunct="1"/>
            <a:r>
              <a:rPr lang="en-US" sz="2800" smtClean="0"/>
              <a:t>Atomic Mass refers to the “weight” of the atom.</a:t>
            </a:r>
          </a:p>
          <a:p>
            <a:pPr eaLnBrk="1" hangingPunct="1"/>
            <a:endParaRPr lang="en-US" sz="2800" smtClean="0"/>
          </a:p>
          <a:p>
            <a:pPr eaLnBrk="1" hangingPunct="1"/>
            <a:r>
              <a:rPr lang="en-US" sz="2800" b="1" u="sng" smtClean="0"/>
              <a:t>It is found by adding the number of protons with the number of neutrons. </a:t>
            </a:r>
          </a:p>
        </p:txBody>
      </p:sp>
      <p:pic>
        <p:nvPicPr>
          <p:cNvPr id="56327" name="Picture 7" descr="helium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715000" y="914400"/>
            <a:ext cx="3033713" cy="2903538"/>
          </a:xfrm>
          <a:noFill/>
        </p:spPr>
      </p:pic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0800" y="4495800"/>
            <a:ext cx="1878262" cy="2067138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</p:pic>
      <p:sp>
        <p:nvSpPr>
          <p:cNvPr id="6" name="Oval 5"/>
          <p:cNvSpPr>
            <a:spLocks noChangeArrowheads="1"/>
          </p:cNvSpPr>
          <p:nvPr/>
        </p:nvSpPr>
        <p:spPr bwMode="auto">
          <a:xfrm>
            <a:off x="6858000" y="6248400"/>
            <a:ext cx="990600" cy="381000"/>
          </a:xfrm>
          <a:prstGeom prst="ellipse">
            <a:avLst/>
          </a:prstGeom>
          <a:noFill/>
          <a:ln w="63500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marL="447675" indent="-447675"/>
            <a:endParaRPr lang="en-CA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63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6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6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6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6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6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56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6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63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63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900" decel="100000" fill="hold"/>
                                        <p:tgtEl>
                                          <p:spTgt spid="563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63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7158037" cy="823913"/>
          </a:xfrm>
        </p:spPr>
        <p:txBody>
          <a:bodyPr/>
          <a:lstStyle/>
          <a:p>
            <a:pPr algn="ctr" eaLnBrk="1" hangingPunct="1"/>
            <a:r>
              <a:rPr lang="en-US" b="1" dirty="0" smtClean="0"/>
              <a:t>Atomic Mass Unit (AMU)</a:t>
            </a:r>
          </a:p>
        </p:txBody>
      </p:sp>
      <p:sp>
        <p:nvSpPr>
          <p:cNvPr id="6963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524000"/>
            <a:ext cx="4648200" cy="411480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The Mass unit for subatomic particles</a:t>
            </a:r>
          </a:p>
          <a:p>
            <a:pPr eaLnBrk="1" hangingPunct="1"/>
            <a:r>
              <a:rPr lang="en-US" sz="2800" dirty="0" smtClean="0"/>
              <a:t>There are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800" dirty="0" smtClean="0"/>
              <a:t>     6 X 10</a:t>
            </a:r>
            <a:r>
              <a:rPr lang="en-US" sz="2800" baseline="30000" dirty="0" smtClean="0"/>
              <a:t>23 </a:t>
            </a:r>
            <a:r>
              <a:rPr lang="en-US" sz="2800" dirty="0" smtClean="0"/>
              <a:t>or 600,000,000,000,000,000,000,000 </a:t>
            </a:r>
            <a:r>
              <a:rPr lang="en-US" sz="2800" dirty="0" err="1" smtClean="0"/>
              <a:t>amu’s</a:t>
            </a:r>
            <a:r>
              <a:rPr lang="en-US" sz="2800" dirty="0" smtClean="0"/>
              <a:t> in one gram.</a:t>
            </a:r>
          </a:p>
          <a:p>
            <a:pPr eaLnBrk="1" hangingPunct="1"/>
            <a:r>
              <a:rPr lang="en-US" sz="2800" b="1" u="sng" dirty="0" smtClean="0"/>
              <a:t>(Recall: Protons and Neutrons = 1 AMU, Electrons = 1/2000 AMU).</a:t>
            </a:r>
            <a:endParaRPr lang="en-US" sz="2800" b="1" u="sng" baseline="30000" dirty="0" smtClean="0"/>
          </a:p>
        </p:txBody>
      </p:sp>
      <p:pic>
        <p:nvPicPr>
          <p:cNvPr id="69639" name="Picture 7" descr="AMU1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40250" y="2209800"/>
            <a:ext cx="4243388" cy="3429000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696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6963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963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696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96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696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96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96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96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96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96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96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96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96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96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96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96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96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96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96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96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96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96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7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7158037" cy="900113"/>
          </a:xfrm>
        </p:spPr>
        <p:txBody>
          <a:bodyPr/>
          <a:lstStyle/>
          <a:p>
            <a:pPr algn="ctr" eaLnBrk="1" hangingPunct="1"/>
            <a:r>
              <a:rPr lang="en-US" b="1" dirty="0" smtClean="0"/>
              <a:t>Valence Electrons</a:t>
            </a:r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371600"/>
            <a:ext cx="44196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The number of valence electrons an atom has may also appear in a square.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Valence electrons are the electrons in the outer energy level of an atom.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b="1" u="sng" dirty="0" smtClean="0"/>
              <a:t>These are the electrons that are transferred or shared when atoms bond together.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800" dirty="0" smtClean="0"/>
          </a:p>
        </p:txBody>
      </p:sp>
      <p:pic>
        <p:nvPicPr>
          <p:cNvPr id="96261" name="Picture 5" descr="covalentblue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876800" y="1371600"/>
            <a:ext cx="4038600" cy="3095625"/>
          </a:xfrm>
          <a:noFill/>
        </p:spPr>
      </p:pic>
      <p:pic>
        <p:nvPicPr>
          <p:cNvPr id="19463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6800" y="4495800"/>
            <a:ext cx="2108635" cy="2133600"/>
          </a:xfrm>
          <a:prstGeom prst="rect">
            <a:avLst/>
          </a:prstGeom>
          <a:noFill/>
        </p:spPr>
      </p:pic>
      <p:sp>
        <p:nvSpPr>
          <p:cNvPr id="8" name="Oval 7"/>
          <p:cNvSpPr/>
          <p:nvPr/>
        </p:nvSpPr>
        <p:spPr bwMode="auto">
          <a:xfrm>
            <a:off x="6629400" y="6172200"/>
            <a:ext cx="381000" cy="457200"/>
          </a:xfrm>
          <a:prstGeom prst="ellipse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447675" marR="0" indent="-447675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tabLst/>
            </a:pPr>
            <a:endParaRPr kumimoji="0" lang="en-CA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00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6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6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96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6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6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96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62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62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962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62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End of Day 1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0" y="1981200"/>
            <a:ext cx="8915400" cy="4114800"/>
          </a:xfrm>
        </p:spPr>
        <p:txBody>
          <a:bodyPr/>
          <a:lstStyle/>
          <a:p>
            <a:r>
              <a:rPr lang="en-CA" sz="2800" dirty="0" smtClean="0"/>
              <a:t>Please complete the Periodic Table Worksheet</a:t>
            </a:r>
            <a:endParaRPr lang="en-CA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6" name="Picture 6" descr="periodic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40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Text Box 7"/>
          <p:cNvSpPr txBox="1">
            <a:spLocks noChangeArrowheads="1"/>
          </p:cNvSpPr>
          <p:nvPr/>
        </p:nvSpPr>
        <p:spPr bwMode="auto">
          <a:xfrm>
            <a:off x="0" y="6381690"/>
            <a:ext cx="9144000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47675" indent="-447675">
              <a:spcBef>
                <a:spcPct val="50000"/>
              </a:spcBef>
              <a:buFont typeface="Wingdings" pitchFamily="2" charset="2"/>
              <a:buNone/>
            </a:pPr>
            <a:r>
              <a:rPr lang="en-US" b="1" dirty="0">
                <a:solidFill>
                  <a:srgbClr val="FF0000"/>
                </a:solidFill>
              </a:rPr>
              <a:t>Use the handout to colour your </a:t>
            </a:r>
            <a:r>
              <a:rPr lang="en-US" b="1" dirty="0" smtClean="0">
                <a:solidFill>
                  <a:srgbClr val="FF0000"/>
                </a:solidFill>
              </a:rPr>
              <a:t>top periodic </a:t>
            </a:r>
            <a:r>
              <a:rPr lang="en-US" b="1" dirty="0">
                <a:solidFill>
                  <a:srgbClr val="FF0000"/>
                </a:solidFill>
              </a:rPr>
              <a:t>table like this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6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6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6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16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7158037" cy="823913"/>
          </a:xfrm>
        </p:spPr>
        <p:txBody>
          <a:bodyPr/>
          <a:lstStyle/>
          <a:p>
            <a:pPr algn="ctr" eaLnBrk="1" hangingPunct="1"/>
            <a:r>
              <a:rPr lang="en-US" b="1" dirty="0" smtClean="0"/>
              <a:t>Properties of Metals</a:t>
            </a:r>
          </a:p>
        </p:txBody>
      </p:sp>
      <p:sp>
        <p:nvSpPr>
          <p:cNvPr id="76804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76200" y="1371600"/>
            <a:ext cx="4724400" cy="51054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400" b="1" u="sng" dirty="0" smtClean="0"/>
              <a:t>Metals are good conductors of heat and electricity.</a:t>
            </a:r>
          </a:p>
          <a:p>
            <a:pPr eaLnBrk="1" hangingPunct="1">
              <a:lnSpc>
                <a:spcPct val="80000"/>
              </a:lnSpc>
            </a:pPr>
            <a:endParaRPr lang="en-US" sz="2400" b="1" u="sng" dirty="0" smtClean="0"/>
          </a:p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Metals are shiny.</a:t>
            </a:r>
          </a:p>
          <a:p>
            <a:pPr eaLnBrk="1" hangingPunct="1">
              <a:lnSpc>
                <a:spcPct val="80000"/>
              </a:lnSpc>
            </a:pPr>
            <a:endParaRPr lang="en-US" sz="2400" dirty="0" smtClean="0"/>
          </a:p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Metals are ductile (can be stretched into thin wires).</a:t>
            </a:r>
          </a:p>
          <a:p>
            <a:pPr eaLnBrk="1" hangingPunct="1">
              <a:lnSpc>
                <a:spcPct val="80000"/>
              </a:lnSpc>
            </a:pPr>
            <a:endParaRPr lang="en-US" sz="2400" dirty="0" smtClean="0"/>
          </a:p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Metals are malleable (can be pounded into thin sheets).</a:t>
            </a:r>
          </a:p>
          <a:p>
            <a:pPr eaLnBrk="1" hangingPunct="1">
              <a:lnSpc>
                <a:spcPct val="80000"/>
              </a:lnSpc>
            </a:pPr>
            <a:endParaRPr lang="en-US" sz="2400" dirty="0" smtClean="0"/>
          </a:p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A chemical property of metal is its reaction with water which results in corrosion.</a:t>
            </a:r>
          </a:p>
        </p:txBody>
      </p:sp>
      <p:pic>
        <p:nvPicPr>
          <p:cNvPr id="21511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88198" y="4572000"/>
            <a:ext cx="2589274" cy="20288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</p:pic>
      <p:pic>
        <p:nvPicPr>
          <p:cNvPr id="21513" name="Picture 9" descr="http://1.bp.blogspot.com/-w-36k2zz9RA/T7zPZpGiNcI/AAAAAAAAAIE/OOy_y05Gou4/s1600/Copper-wire_full_size_landscap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3200" y="1143000"/>
            <a:ext cx="2288248" cy="1524000"/>
          </a:xfrm>
          <a:prstGeom prst="rect">
            <a:avLst/>
          </a:prstGeom>
          <a:noFill/>
        </p:spPr>
      </p:pic>
      <p:pic>
        <p:nvPicPr>
          <p:cNvPr id="21518" name="Picture 1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53000" y="1752600"/>
            <a:ext cx="1381125" cy="25622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68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68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68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680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680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4" grpId="0" build="p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381000"/>
            <a:ext cx="7158037" cy="900113"/>
          </a:xfrm>
        </p:spPr>
        <p:txBody>
          <a:bodyPr/>
          <a:lstStyle/>
          <a:p>
            <a:pPr algn="ctr" eaLnBrk="1" hangingPunct="1"/>
            <a:r>
              <a:rPr lang="en-US" b="1" dirty="0" smtClean="0"/>
              <a:t>Properties of Non-Metals</a:t>
            </a:r>
          </a:p>
        </p:txBody>
      </p:sp>
      <p:sp>
        <p:nvSpPr>
          <p:cNvPr id="80901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800600" y="1524000"/>
            <a:ext cx="3754437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Non-metals are poor conductors of heat and electricity.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Non-metals are not ductile or malleable.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Solid non-metals break easily.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They are dull.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u="sng" dirty="0" smtClean="0"/>
              <a:t>Many non-metals are gases.</a:t>
            </a:r>
          </a:p>
        </p:txBody>
      </p:sp>
      <p:sp>
        <p:nvSpPr>
          <p:cNvPr id="22532" name="AutoShape 7" descr="sulfur"/>
          <p:cNvSpPr>
            <a:spLocks noChangeAspect="1" noChangeArrowheads="1"/>
          </p:cNvSpPr>
          <p:nvPr/>
        </p:nvSpPr>
        <p:spPr bwMode="auto">
          <a:xfrm>
            <a:off x="155575" y="460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CA"/>
          </a:p>
        </p:txBody>
      </p:sp>
      <p:sp>
        <p:nvSpPr>
          <p:cNvPr id="22533" name="AutoShape 9" descr="sulfur"/>
          <p:cNvSpPr>
            <a:spLocks noChangeAspect="1" noChangeArrowheads="1"/>
          </p:cNvSpPr>
          <p:nvPr/>
        </p:nvSpPr>
        <p:spPr bwMode="auto">
          <a:xfrm>
            <a:off x="155575" y="460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CA"/>
          </a:p>
        </p:txBody>
      </p:sp>
      <p:pic>
        <p:nvPicPr>
          <p:cNvPr id="22540" name="Picture 12" descr="http://line25.com/wp-content/uploads/2010/text-shadow/ne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5181600"/>
            <a:ext cx="1963532" cy="1244879"/>
          </a:xfrm>
          <a:prstGeom prst="rect">
            <a:avLst/>
          </a:prstGeom>
          <a:noFill/>
        </p:spPr>
      </p:pic>
      <p:pic>
        <p:nvPicPr>
          <p:cNvPr id="22541" name="Picture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5257800"/>
            <a:ext cx="1824038" cy="13525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</p:pic>
      <p:pic>
        <p:nvPicPr>
          <p:cNvPr id="22542" name="Picture 1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" y="1981200"/>
            <a:ext cx="3569710" cy="2590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809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809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809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809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809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901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00166" y="5286388"/>
            <a:ext cx="5857916" cy="642941"/>
          </a:xfrm>
          <a:noFill/>
        </p:spPr>
        <p:txBody>
          <a:bodyPr/>
          <a:lstStyle/>
          <a:p>
            <a:pPr lvl="1" algn="ctr">
              <a:buNone/>
            </a:pPr>
            <a:r>
              <a:rPr lang="en-US" sz="3600" b="1" dirty="0" smtClean="0"/>
              <a:t>Meet the Elements</a:t>
            </a:r>
            <a:endParaRPr lang="en-US" sz="3200" dirty="0" smtClean="0"/>
          </a:p>
          <a:p>
            <a:endParaRPr lang="en-US" dirty="0"/>
          </a:p>
        </p:txBody>
      </p:sp>
      <p:pic>
        <p:nvPicPr>
          <p:cNvPr id="3" name="Picture 2" descr="http://www.qcommservices.com/blog/wp-content/uploads/2013/02/video1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0364" y="1676400"/>
            <a:ext cx="3004592" cy="300459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381000"/>
            <a:ext cx="7158037" cy="976313"/>
          </a:xfrm>
        </p:spPr>
        <p:txBody>
          <a:bodyPr/>
          <a:lstStyle/>
          <a:p>
            <a:pPr algn="ctr" eaLnBrk="1" hangingPunct="1"/>
            <a:r>
              <a:rPr lang="en-US" b="1" dirty="0" smtClean="0"/>
              <a:t>Properties of Metalloids</a:t>
            </a:r>
          </a:p>
        </p:txBody>
      </p:sp>
      <p:sp>
        <p:nvSpPr>
          <p:cNvPr id="8294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038600" y="1752600"/>
            <a:ext cx="4724400" cy="4800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Metalloids (metal-like) have properties of both metals and non-metals.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b="1" u="sng" dirty="0" smtClean="0"/>
              <a:t>They are solids that can be shiny or dull.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They conduct heat and electricity better than non-metals but not as well as metals.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They are ductile and malleable.</a:t>
            </a:r>
          </a:p>
        </p:txBody>
      </p:sp>
      <p:pic>
        <p:nvPicPr>
          <p:cNvPr id="23556" name="Picture 7" descr="Si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81000" y="1828800"/>
            <a:ext cx="3314700" cy="4419600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29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29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29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29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48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graphicFrame>
        <p:nvGraphicFramePr>
          <p:cNvPr id="2050" name="Object 4"/>
          <p:cNvGraphicFramePr>
            <a:graphicFrameLocks noGrp="1" noChangeAspect="1"/>
          </p:cNvGraphicFramePr>
          <p:nvPr>
            <p:ph idx="1"/>
          </p:nvPr>
        </p:nvGraphicFramePr>
        <p:xfrm>
          <a:off x="0" y="-47625"/>
          <a:ext cx="9144000" cy="6837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Bitmap Image" r:id="rId4" imgW="9171429" imgH="6857143" progId="PBrush">
                  <p:embed/>
                </p:oleObj>
              </mc:Choice>
              <mc:Fallback>
                <p:oleObj name="Bitmap Image" r:id="rId4" imgW="9171429" imgH="6857143" progId="PBrush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47625"/>
                        <a:ext cx="9144000" cy="6837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graphicFrame>
        <p:nvGraphicFramePr>
          <p:cNvPr id="74755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" name="Bitmap Image" r:id="rId4" imgW="7078063" imgH="4486901" progId="PBrush">
                  <p:embed/>
                </p:oleObj>
              </mc:Choice>
              <mc:Fallback>
                <p:oleObj name="Bitmap Image" r:id="rId4" imgW="7078063" imgH="4486901" progId="PBrush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6858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47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47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47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47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600"/>
            <a:ext cx="9144000" cy="5671086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90600" y="381000"/>
            <a:ext cx="7158037" cy="900113"/>
          </a:xfrm>
        </p:spPr>
        <p:txBody>
          <a:bodyPr/>
          <a:lstStyle/>
          <a:p>
            <a:pPr algn="ctr" eaLnBrk="1" hangingPunct="1"/>
            <a:r>
              <a:rPr lang="en-US" b="1" dirty="0" smtClean="0">
                <a:solidFill>
                  <a:schemeClr val="tx1"/>
                </a:solidFill>
              </a:rPr>
              <a:t>Groups and Families 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3400" y="1447800"/>
            <a:ext cx="8077200" cy="4114800"/>
          </a:xfrm>
        </p:spPr>
        <p:txBody>
          <a:bodyPr/>
          <a:lstStyle/>
          <a:p>
            <a:pPr eaLnBrk="1" hangingPunct="1"/>
            <a:r>
              <a:rPr lang="en-US" dirty="0" smtClean="0"/>
              <a:t>All the elements in a column have very similar chemical properties</a:t>
            </a:r>
          </a:p>
          <a:p>
            <a:pPr eaLnBrk="1" hangingPunct="1"/>
            <a:r>
              <a:rPr lang="en-US" dirty="0" smtClean="0"/>
              <a:t>Some of the columns have been given special names (Families) to distinguish them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3733800"/>
            <a:ext cx="4668835" cy="28956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14363" y="381000"/>
            <a:ext cx="7158037" cy="823913"/>
          </a:xfrm>
        </p:spPr>
        <p:txBody>
          <a:bodyPr/>
          <a:lstStyle/>
          <a:p>
            <a:pPr algn="ctr" eaLnBrk="1" hangingPunct="1"/>
            <a:r>
              <a:rPr lang="en-US" sz="5400" dirty="0" smtClean="0"/>
              <a:t>    Groups &amp; Families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219200"/>
            <a:ext cx="8534400" cy="4343400"/>
          </a:xfrm>
        </p:spPr>
        <p:txBody>
          <a:bodyPr/>
          <a:lstStyle/>
          <a:p>
            <a:pPr eaLnBrk="1" hangingPunct="1"/>
            <a:r>
              <a:rPr lang="en-US" sz="2400" dirty="0" smtClean="0"/>
              <a:t>Columns of elements are called groups or families. </a:t>
            </a:r>
          </a:p>
          <a:p>
            <a:pPr eaLnBrk="1" hangingPunct="1"/>
            <a:r>
              <a:rPr lang="en-US" sz="2400" dirty="0" smtClean="0"/>
              <a:t>Elements in each family have similar but not identical properties.</a:t>
            </a:r>
          </a:p>
          <a:p>
            <a:pPr eaLnBrk="1" hangingPunct="1"/>
            <a:r>
              <a:rPr lang="en-US" sz="2400" dirty="0" smtClean="0"/>
              <a:t>For example, lithium (Li), sodium (Na), potassium (K), and other members of family IA are all soft, white, shiny metals.</a:t>
            </a:r>
          </a:p>
          <a:p>
            <a:pPr eaLnBrk="1" hangingPunct="1"/>
            <a:r>
              <a:rPr lang="en-US" sz="2400" b="1" u="sng" dirty="0" smtClean="0"/>
              <a:t>All elements in a family have the same number of valence electrons.</a:t>
            </a:r>
          </a:p>
          <a:p>
            <a:pPr eaLnBrk="1" hangingPunct="1"/>
            <a:endParaRPr lang="en-US" sz="2400" dirty="0" smtClean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4267200"/>
            <a:ext cx="3830635" cy="23757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6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6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6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6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6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6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6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6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6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6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6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6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6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6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6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6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6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6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6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6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19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 smtClean="0"/>
              <a:t>Hydrogen</a:t>
            </a:r>
          </a:p>
        </p:txBody>
      </p:sp>
      <p:sp>
        <p:nvSpPr>
          <p:cNvPr id="1597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981200"/>
            <a:ext cx="8534399" cy="411480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The hydrogen square sits atop Group 1, but it is not a member of that family. Hydrogen is in a class of its own.</a:t>
            </a:r>
          </a:p>
          <a:p>
            <a:pPr eaLnBrk="1" hangingPunct="1"/>
            <a:r>
              <a:rPr lang="en-US" sz="2800" dirty="0" smtClean="0"/>
              <a:t>It’s a gas at room temperature.</a:t>
            </a:r>
          </a:p>
          <a:p>
            <a:pPr eaLnBrk="1" hangingPunct="1"/>
            <a:r>
              <a:rPr lang="en-US" sz="2800" dirty="0" smtClean="0"/>
              <a:t>It has one proton and one electron in its one and only energy level.</a:t>
            </a:r>
          </a:p>
          <a:p>
            <a:pPr eaLnBrk="1" hangingPunct="1"/>
            <a:r>
              <a:rPr lang="en-US" sz="2800" dirty="0" smtClean="0"/>
              <a:t>Hydrogen only needs 2 electrons to fill up its valence shell.</a:t>
            </a:r>
          </a:p>
        </p:txBody>
      </p:sp>
      <p:pic>
        <p:nvPicPr>
          <p:cNvPr id="27652" name="Picture 4" descr="hydrogen1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486400" y="381000"/>
            <a:ext cx="1309688" cy="1371600"/>
          </a:xfrm>
          <a:noFill/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52400" y="6027737"/>
            <a:ext cx="89916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buFont typeface="Wingdings" pitchFamily="2" charset="2"/>
              <a:buNone/>
            </a:pPr>
            <a:r>
              <a:rPr lang="en-US" dirty="0">
                <a:solidFill>
                  <a:srgbClr val="FFFF00"/>
                </a:solidFill>
              </a:rPr>
              <a:t>Assign Hydrogen a colour and use the second periodic table to colour it in. **Include it on </a:t>
            </a:r>
            <a:r>
              <a:rPr lang="en-US" dirty="0" smtClean="0">
                <a:solidFill>
                  <a:srgbClr val="FFFF00"/>
                </a:solidFill>
              </a:rPr>
              <a:t>your </a:t>
            </a:r>
            <a:r>
              <a:rPr lang="en-US" dirty="0">
                <a:solidFill>
                  <a:srgbClr val="FFFF00"/>
                </a:solidFill>
              </a:rPr>
              <a:t>legend**</a:t>
            </a:r>
            <a:endParaRPr lang="en-CA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59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59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59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59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747" grpId="0" build="p"/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304800"/>
            <a:ext cx="7158037" cy="823913"/>
          </a:xfrm>
        </p:spPr>
        <p:txBody>
          <a:bodyPr/>
          <a:lstStyle/>
          <a:p>
            <a:pPr algn="ctr" eaLnBrk="1" hangingPunct="1"/>
            <a:r>
              <a:rPr lang="en-US" b="1" dirty="0" smtClean="0"/>
              <a:t>Alkali Metals</a:t>
            </a:r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371600"/>
            <a:ext cx="49530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600" dirty="0" smtClean="0"/>
              <a:t>The alkali family is found in the first column of the periodic table.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smtClean="0"/>
              <a:t>Atoms of the alkali metals have a single electron in their outermost level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b="1" u="sng" dirty="0" smtClean="0"/>
              <a:t>They are shiny, soft and have the consistency of clay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smtClean="0"/>
              <a:t>They react violently with water and so are never found free in nature.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600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600" dirty="0" smtClean="0"/>
          </a:p>
        </p:txBody>
      </p:sp>
      <p:pic>
        <p:nvPicPr>
          <p:cNvPr id="4101" name="Picture 5" descr="periodic3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105400" y="1447800"/>
            <a:ext cx="3733800" cy="2255461"/>
          </a:xfrm>
          <a:noFill/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52400" y="6335524"/>
            <a:ext cx="8991600" cy="446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sz="2300" dirty="0">
                <a:solidFill>
                  <a:srgbClr val="FFFF00"/>
                </a:solidFill>
              </a:rPr>
              <a:t>Assign Alkali metals a colour and colour it </a:t>
            </a:r>
            <a:r>
              <a:rPr lang="en-US" sz="2300" dirty="0" smtClean="0">
                <a:solidFill>
                  <a:srgbClr val="FFFF00"/>
                </a:solidFill>
              </a:rPr>
              <a:t>in on your periodic table.</a:t>
            </a:r>
            <a:endParaRPr lang="en-CA" sz="2300" dirty="0">
              <a:solidFill>
                <a:srgbClr val="FFFF00"/>
              </a:solidFill>
            </a:endParaRPr>
          </a:p>
        </p:txBody>
      </p:sp>
      <p:pic>
        <p:nvPicPr>
          <p:cNvPr id="4104" name="Picture 8" descr="http://www.etec.energy.gov/Operations/Sodium/images/SodiumLump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38800" y="3810000"/>
            <a:ext cx="3211830" cy="2286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7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75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75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75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23" grpId="0" build="p" autoUpdateAnimBg="0"/>
      <p:bldP spid="6" grpId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304800"/>
            <a:ext cx="7158037" cy="900113"/>
          </a:xfrm>
        </p:spPr>
        <p:txBody>
          <a:bodyPr/>
          <a:lstStyle/>
          <a:p>
            <a:pPr algn="ctr" eaLnBrk="1" hangingPunct="1"/>
            <a:r>
              <a:rPr lang="en-US" b="1" dirty="0" smtClean="0"/>
              <a:t>Alkaline Earth Metals</a:t>
            </a:r>
          </a:p>
        </p:txBody>
      </p:sp>
      <p:sp>
        <p:nvSpPr>
          <p:cNvPr id="11162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295400"/>
            <a:ext cx="8458200" cy="2438400"/>
          </a:xfrm>
        </p:spPr>
        <p:txBody>
          <a:bodyPr/>
          <a:lstStyle/>
          <a:p>
            <a:pPr eaLnBrk="1" hangingPunct="1"/>
            <a:r>
              <a:rPr lang="en-US" sz="3000" dirty="0" smtClean="0"/>
              <a:t>They are never found uncombined in nature because they are very reactive.</a:t>
            </a:r>
          </a:p>
          <a:p>
            <a:pPr eaLnBrk="1" hangingPunct="1"/>
            <a:r>
              <a:rPr lang="en-US" sz="3000" b="1" u="sng" dirty="0" smtClean="0"/>
              <a:t>They have two valence electrons.</a:t>
            </a:r>
          </a:p>
          <a:p>
            <a:pPr eaLnBrk="1" hangingPunct="1"/>
            <a:r>
              <a:rPr lang="en-US" sz="3000" dirty="0" smtClean="0"/>
              <a:t>Alkaline earth metals include magnesium and calcium, among others.</a:t>
            </a:r>
          </a:p>
        </p:txBody>
      </p:sp>
      <p:pic>
        <p:nvPicPr>
          <p:cNvPr id="28676" name="Picture 6" descr="periodic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057400" y="4038600"/>
            <a:ext cx="4666473" cy="2819400"/>
          </a:xfrm>
          <a:noFill/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7010400" y="4114800"/>
            <a:ext cx="21336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buFont typeface="Wingdings" pitchFamily="2" charset="2"/>
              <a:buNone/>
            </a:pPr>
            <a:r>
              <a:rPr lang="en-US" dirty="0">
                <a:solidFill>
                  <a:srgbClr val="FFFF00"/>
                </a:solidFill>
              </a:rPr>
              <a:t>Assign Alkaline Earth metals a colour and colour it in.</a:t>
            </a:r>
            <a:endParaRPr lang="en-CA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16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16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116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20" grpId="0" build="p"/>
      <p:bldP spid="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7158037" cy="747713"/>
          </a:xfrm>
        </p:spPr>
        <p:txBody>
          <a:bodyPr/>
          <a:lstStyle/>
          <a:p>
            <a:pPr algn="ctr" eaLnBrk="1" hangingPunct="1"/>
            <a:r>
              <a:rPr lang="en-US" b="1" dirty="0" smtClean="0"/>
              <a:t>Transition Metals</a:t>
            </a:r>
          </a:p>
        </p:txBody>
      </p:sp>
      <p:sp>
        <p:nvSpPr>
          <p:cNvPr id="1136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219200"/>
            <a:ext cx="3983038" cy="457200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These are the metals you are probably </a:t>
            </a:r>
            <a:r>
              <a:rPr lang="en-US" sz="2800" smtClean="0"/>
              <a:t>most familiar with: </a:t>
            </a:r>
            <a:r>
              <a:rPr lang="en-US" sz="2800" dirty="0" smtClean="0"/>
              <a:t>copper, tin, zinc, iron, nickel, gold, and silver.</a:t>
            </a:r>
          </a:p>
          <a:p>
            <a:pPr eaLnBrk="1" hangingPunct="1"/>
            <a:endParaRPr lang="en-US" sz="2800" dirty="0" smtClean="0"/>
          </a:p>
          <a:p>
            <a:pPr eaLnBrk="1" hangingPunct="1"/>
            <a:r>
              <a:rPr lang="en-US" sz="2800" b="1" u="sng" dirty="0" smtClean="0"/>
              <a:t>They are good conductors of heat and electricity.</a:t>
            </a:r>
          </a:p>
        </p:txBody>
      </p:sp>
      <p:pic>
        <p:nvPicPr>
          <p:cNvPr id="29700" name="Picture 4" descr="periodic5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962400" y="2133600"/>
            <a:ext cx="5029200" cy="3038475"/>
          </a:xfrm>
          <a:noFill/>
        </p:spPr>
      </p:pic>
      <p:sp>
        <p:nvSpPr>
          <p:cNvPr id="5" name="TextBox 4"/>
          <p:cNvSpPr txBox="1"/>
          <p:nvPr/>
        </p:nvSpPr>
        <p:spPr>
          <a:xfrm>
            <a:off x="152400" y="6172200"/>
            <a:ext cx="899160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  <a:defRPr/>
            </a:pPr>
            <a:r>
              <a:rPr lang="en-US" dirty="0">
                <a:solidFill>
                  <a:srgbClr val="FFFF00"/>
                </a:solidFill>
              </a:rPr>
              <a:t>Assign Transition metals a colour and colour it in.</a:t>
            </a:r>
            <a:endParaRPr lang="en-CA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7" grpId="0" build="p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96838"/>
            <a:ext cx="8534399" cy="1412875"/>
          </a:xfrm>
        </p:spPr>
        <p:txBody>
          <a:bodyPr/>
          <a:lstStyle/>
          <a:p>
            <a:pPr algn="ctr" eaLnBrk="1" hangingPunct="1"/>
            <a:r>
              <a:rPr lang="en-US" b="1" dirty="0" smtClean="0"/>
              <a:t>Why is the Periodic Table important to me?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343400" y="1981200"/>
            <a:ext cx="4419599" cy="411480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The periodic table is the most useful tool to a chemist.</a:t>
            </a:r>
          </a:p>
          <a:p>
            <a:pPr eaLnBrk="1" hangingPunct="1"/>
            <a:endParaRPr lang="en-US" sz="2800" dirty="0" smtClean="0"/>
          </a:p>
          <a:p>
            <a:pPr eaLnBrk="1" hangingPunct="1"/>
            <a:r>
              <a:rPr lang="en-US" sz="2800" b="1" u="sng" dirty="0" smtClean="0"/>
              <a:t>It organizes lots of information about all the known elements.</a:t>
            </a:r>
          </a:p>
          <a:p>
            <a:pPr eaLnBrk="1" hangingPunct="1"/>
            <a:endParaRPr lang="en-US" sz="2800" dirty="0" smtClean="0"/>
          </a:p>
        </p:txBody>
      </p:sp>
      <p:pic>
        <p:nvPicPr>
          <p:cNvPr id="8196" name="Picture 4" descr="PE03774_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58775" y="2036763"/>
            <a:ext cx="3756025" cy="4002087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82" grpId="0" autoUpdateAnimBg="0"/>
      <p:bldP spid="9219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228600"/>
            <a:ext cx="7158037" cy="823913"/>
          </a:xfrm>
        </p:spPr>
        <p:txBody>
          <a:bodyPr/>
          <a:lstStyle/>
          <a:p>
            <a:pPr algn="ctr" eaLnBrk="1" hangingPunct="1"/>
            <a:r>
              <a:rPr lang="en-US" b="1" dirty="0" smtClean="0"/>
              <a:t>Halogen Family</a:t>
            </a: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447800"/>
            <a:ext cx="4648200" cy="426720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The elements in this family are fluorine, chlorine, bromine, iodine, and astatine.</a:t>
            </a:r>
          </a:p>
          <a:p>
            <a:pPr eaLnBrk="1" hangingPunct="1"/>
            <a:endParaRPr lang="en-US" sz="2800" dirty="0" smtClean="0"/>
          </a:p>
          <a:p>
            <a:pPr eaLnBrk="1" hangingPunct="1"/>
            <a:r>
              <a:rPr lang="en-US" sz="2800" dirty="0" smtClean="0"/>
              <a:t>Halogens have 7 valence electrons, and are very reactive, therefore, </a:t>
            </a:r>
            <a:r>
              <a:rPr lang="en-US" sz="2800" b="1" u="sng" dirty="0" smtClean="0"/>
              <a:t>they are never found free in nature.</a:t>
            </a:r>
          </a:p>
          <a:p>
            <a:pPr eaLnBrk="1" hangingPunct="1">
              <a:buFont typeface="Wingdings" pitchFamily="2" charset="2"/>
              <a:buNone/>
            </a:pPr>
            <a:endParaRPr lang="en-US" sz="2800" dirty="0" smtClean="0"/>
          </a:p>
        </p:txBody>
      </p:sp>
      <p:pic>
        <p:nvPicPr>
          <p:cNvPr id="30724" name="Picture 7" descr="periodI7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800600" y="1828800"/>
            <a:ext cx="4202605" cy="2590800"/>
          </a:xfrm>
          <a:noFill/>
        </p:spPr>
      </p:pic>
      <p:sp>
        <p:nvSpPr>
          <p:cNvPr id="6" name="TextBox 5"/>
          <p:cNvSpPr txBox="1"/>
          <p:nvPr/>
        </p:nvSpPr>
        <p:spPr>
          <a:xfrm>
            <a:off x="152400" y="6172200"/>
            <a:ext cx="899160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  <a:defRPr/>
            </a:pPr>
            <a:r>
              <a:rPr lang="en-US" dirty="0">
                <a:solidFill>
                  <a:srgbClr val="FFFF00"/>
                </a:solidFill>
              </a:rPr>
              <a:t>Assign Halogens a colour and colour it in.</a:t>
            </a:r>
            <a:endParaRPr lang="en-CA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18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187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787" grpId="0" build="p"/>
      <p:bldP spid="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7158037" cy="747713"/>
          </a:xfrm>
        </p:spPr>
        <p:txBody>
          <a:bodyPr/>
          <a:lstStyle/>
          <a:p>
            <a:pPr algn="ctr" eaLnBrk="1" hangingPunct="1"/>
            <a:r>
              <a:rPr lang="en-US" b="1" dirty="0" smtClean="0"/>
              <a:t>Noble Gases</a:t>
            </a:r>
          </a:p>
        </p:txBody>
      </p:sp>
      <p:pic>
        <p:nvPicPr>
          <p:cNvPr id="31747" name="Picture 8" descr="periodic9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81000" y="1143000"/>
            <a:ext cx="3657600" cy="2209431"/>
          </a:xfrm>
          <a:noFill/>
        </p:spPr>
      </p:pic>
      <p:pic>
        <p:nvPicPr>
          <p:cNvPr id="41988" name="Picture 9" descr="Ne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495800" y="1143000"/>
            <a:ext cx="1714500" cy="2286000"/>
          </a:xfrm>
          <a:noFill/>
        </p:spPr>
      </p:pic>
      <p:sp>
        <p:nvSpPr>
          <p:cNvPr id="119811" name="Rectangle 3"/>
          <p:cNvSpPr>
            <a:spLocks noGrp="1" noChangeArrowheads="1"/>
          </p:cNvSpPr>
          <p:nvPr>
            <p:ph type="body" sz="half" idx="3"/>
          </p:nvPr>
        </p:nvSpPr>
        <p:spPr>
          <a:xfrm>
            <a:off x="228600" y="3810000"/>
            <a:ext cx="8686800" cy="30480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Noble Gases</a:t>
            </a:r>
            <a:r>
              <a:rPr lang="en-US" sz="2400" b="1" dirty="0" smtClean="0"/>
              <a:t> </a:t>
            </a:r>
            <a:r>
              <a:rPr lang="en-US" sz="2400" dirty="0" smtClean="0"/>
              <a:t>are colorless gases that are extremely un-reactive. 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They are inactive because their outermost energy level is full. 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The family of noble gases includes helium, neon, argon, krypton, xenon, and radon. 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b="1" u="sng" dirty="0" smtClean="0"/>
              <a:t>All the noble gases are found in small amounts in the earth's atmosphere. </a:t>
            </a:r>
          </a:p>
        </p:txBody>
      </p:sp>
      <p:sp>
        <p:nvSpPr>
          <p:cNvPr id="31750" name="AutoShape 7" descr="data:image/jpeg;base64,/9j/4AAQSkZJRgABAQAAAQABAAD/2wCEAAkGBhQSERUUExQVFRUVFhcYGBgYFxQaFxkXFRUVGBgYFxgdHSYeGBwkGhQYHy8gIycpLCwsGB4xNTAqNSYrLCkBCQoKDgwOGg8PGikkHyQpLCwqLywsLCosKiksLCwsKiwsKTQsKiwsKiwsLCwsLCwsLCwsLCwsLCwsLCkpLCwsLP/AABEIAMABAAMBIgACEQEDEQH/xAAcAAACAgMBAQAAAAAAAAAAAAADBAUGAAECBwj/xABAEAACAQIEAwYDBgYBBAEFAQABAhEAAwQSITEFQVEGEyJhcYEykaEHQlKxwdEUIzNicvCSFUPh8VNzgqLC0hb/xAAbAQACAwEBAQAAAAAAAAAAAAAEBQECAwYAB//EADMRAAEEAQMCBAQFBAMBAAAAAAEAAgMRBBIhMQVBEyJRcWGBkdEGMqGx8BRCweEj0vEV/9oADAMBAAIRAxEAPwBSsrKyvKqylcbjCvgT+ow8PMKNs7eU7DmR60e9cyidzyHU9P8AelR3DSWLHUz4ix3cmQCOigDQdNaGnl8Nu3KZ9Owv6l9u/L+6X4nai4szHd5ffOs1KW7IBLczA9AAIFIcYeCkcw4PT7h/SusZiGYKEMF+Y5CJJ+VKt3ALs2AMLkXGcRCnKPE/JR/+x5DbzpVMFn8d0yR90RC/+fXX0rm5bFqEt/1Lh+LmNDLesTUf2k4h3aLYtzLDXnA8/M1djLIDVnLIGNL5O3b4/dFvXQ5AEBZ8K6an8RB1Y9Og1rpIB2ztOoHwj/JyYFQuC4K7eNlZ2/uIVZ6mdTTTYTWXQuV5eEIs+QJJ96JLANrQTJnuGosq/wCen3UxhLzZpQidZFsFVnq10mWjyFSK8TxMELeeBoxa89u2kjRSxJJc9AJ201FRWDlyAzratgMWZV2VBL5Q2pcA7bCZPQ17tVxotdazb8Ni05FtQZ1EguW+8zGSWOutEQ4tjXJx6eqV5/VGsPhQ0XdyRYH3KuzWsrhTet5gma5bVLrFVDEZkbTPHMRp560jjO6dmS3ctXGkRoVEfeJOsx00B61Vez2KN3EAXLjEv4ZJJnNpGbdZnQ6iYmAZE1xbgpV8uRmBGviKWw6+FmO8sYmDAHUzoaMWEjUGJG7q2aHaTJ+gTr4O5acoNwAQIlSpAIKnnE7KRHSsXHawyfL9RofzoHB8SizZdQwbW2RCspkeIAyuu2dGOuhBnRhHJkOAQDGxVlj7twH4WHkY2I0IoLJxCzzM3H6hP+m9YEv/ABzHS7t6H7FEtlG+Fo56GD7ija9Z9aRbCqwBgj11jU/LeuQjrsxI6bj66/Wl+ldB4hHIUhmrc0gMcw3Wf8f2P70ZMYp5x66fnUaaVhICj1otWq1UUvFy5uWw24pS5hiu2q/UU5NZmq7bWLwHKO7qdhqTpGhJPWP2qfscNROUnqxnXmR7/lUfbGV1cbjfzB0Pv0NTCOGEjWj4KI+K5zqrpWEVs1dGtVuK1RISILKysrKleWVlbitV615brTNEkkADcnQD1natiq7xEF2UOWJzNEkBVGdgCF20TWTuYrN8gYLReLiuyH6R7qRL96c33BovUgaFz0zbeg8zXeHaQT+In5AAAfSlcJfzi4B9xsoE66KIBpq0kADoBSeVxc4l3K7rEhjhiDGcD90hxne3/kfedP1rfC2LFm5ABF9NyfqPlXPG00T/ACI9JU6/Sa3h7otYYudBBaP8vhHyy14fkCrdSkngboFzGhbl26drSx7tyHsAPc0nh2nxKrXLt3WFBLGRsABoomJ/0Lthi+HuTvkLt/k3iH0H1r1D7LeF2xgrV3KJZPEdyxUsNfJQBA8zR0UQdsEmy8x0ZFjkWPe/sqFd7OY8pnui3aVjCIzGST91VUHOx6anyqJ49hMRhFC3Blcn7hkL8QAJXQN4TpGg31r6JgTMCRsYE/Peq92u7LWMXZYXBDRAYATm+77zA9zR39O0BJXZUx4cV8/3+J3TbQMTkyMqz0LS0ecxWYPhj35Cqc4LMxjXJAMxvpqT5HSa9bs9msPg7Vs2DbuOl1EuG4A5fM6rcBSGFlXUkCYgFTPOqlxbjFvD3MVYw5K5LrpbYMdLcg5J3gMGUdPD76tou3S2VrmNsBD4R2btWsWCzkdyi3HRhJIVAWa2w+IZp0iQOtOY3GqyvdfN4LjCbTlYzBTPQ6nMAeRjkardzH4tnQq7uzRl2LeIwF2gyRlEDXTnpVi/gLmFssL+HZDcAaMrKroyypLQQnhBBG6xqOm7XNFgIF7HnzHf2UXhuNlrgPewTM27q5Veds3iNsTsSMszrUhheMTntraa3ddMoSXaRHgj+X8MGA0xBGsVHJwc37Re3kdEjR7rFlJja5ooYxEEAeRpkA2zbAa0MuZf5gA0ceK2ytom58MlTOYEDePN37q9tsEchcC0NYcmN4CZZB1AMeIDaRppRPF+L5j9iKZsYYBimUnJAEhPhAlCAhMjLs0wYMbGigA8qRSbOIpfQMbzRNOqyRdpIXX8m/3z/etm91T5ftOtO5B0HyrRUeVZ7Hsty0+qTtOvJinkZX6bGmM7jo3rofmB+lbIXpQjYHIEehI+Y2+lSAFXcIgxQ5gr57j5ifyFFVwRIII6iCPpSy22/FP+QH0IIP0rf8OCZMBvxKSDHrv8yanQFXxHJiaJaxBUyD7cj60mM42IbybQ/wDIafMe9YcSB8QKeuq/8hI+cVdordUeWvGlw2U9hsSHGm43HSjRUAr8wfQj9CKE/ezPfOegYmB7rBiimyeqRS9NOq4zt8eysgQ9DHXkPU0q/EEH3p8lk/pFQeZ+ahp38f6NP50YV7xPRWZ04f3OT93ip1CJ6Fid/NVEn5ilWe7c/wC4QP7QFAg65eZPqSPyrrDYUvy057U+LEaQPp+9XbbuVYsxojXf4piofiIBYMBs7IZ00eAT9B86mR+oAjck7R1NJca4c1pgWICXxlJGyXV+CT1IG/VAOdVmhe9hcOyF6ZlxQZAjed3Ch+4UXcXusQzRC3dQf7hoQ3qI15VJWroYactCOYPQ/wC60rZcXUhwMwMHyYb/AJ+4PnS5LWzPTT1HIE+XJvY0qIvnldqw6Nxwf4U3xS1mtMBuBPymdPQmo/jTZsI4TSFXQdBy9IqTtXwyhhsfbbkehqHe8Ld02iPC4hejK0+H1E/SrRjf2VMgtLT6OFfXhdYG6Gw10gbh/ll0+kVeuyXERa4ThE+/dzBesZ2LH6Ae615fgcVktXbc6g5fZtCY9AatP2dLexl+27yMPhFUIo+E3AqgAnnrLn26imWO0hxXM50ge2O+aI/VerG93Vod4zMQpJO7NuTAAAO8DT8NRHEFdcJcZ571gjuQM4TLcV4gRnVBMkasFJ3NSNwgn3BPMzy/OgXsQr3FssJDW3c9CqNbUqdZMm6PaaYJXSp2G7P2816/akPea49txccrFxSbVzLsCC5ImY96H2W+xsNYZ796GugjIiDKIJ+9OoOmwBHmKsuLw5DkDYkQSdNTAH5wKsTYtbKKs6BQAJHIgnn50NG02SVd4aQAEh2T7MJw+0UVu8cljnIg5JXQxIGhAJHxRMClO13E7dycMytcL22zKI+BvDJJ2OxHnBpTjXa1LRzBbguEEWwQO7vOYPdlpgMYB1gxqJqD4dhrtti95u8u3GGYyPExzeBCTHhnQdPSryOAGyhjN6VaxvDb+Bjuy9ywUKtm8QG8qyfCoImG9dZqJu4CzeQtad7SwMyN40AmRBBzIoM7qQJGoFeltluKVIDISyNmB1VZRoGkgsp36E8hVD4jhk7y4LSrbUMwWJnIAkTvuxLA75Z615ktindkPJinWPD5KBgrqTbF0Du1Oht2WLbj4CBk1Ik6xPIEU4GJdmgKpgKgnRRzYnUsSTJ/8ALWrBQEIiAn8LEBjyLLEEekGmLNogDMZJ3I2noPIUJM7Wdk+wITAPNd/ounvgbkD1IH51wMQp2Zf+S/vRDZBiQDHUA/mKKtvpWLY0wMpSrXiPut7Lp+dcnGAbhh6o3/AKp4W6NZwpc5V35mNF8z+1X8NYvm0NJJUbbxinYj5iflvRRcHX56fnU8nBbUQyl/NyTr6AgAeQoh4Xa/+JP+IqdAS3/6rfQqvg1sGpocGsja2B6Fx+tDfgaGcpdfcEfUGvaFLeqRnkFQwtgEwAJ3jST1jatxT97gzj4SreR8J/8A5+opO6pX41ZT5jT57fWp0opmXFJ+UrWWiWbRdgo5/QDc0IuKl+FWITMQQX11EHKNh/vlUgbrPJyRGzbnsmEtgAAbDatxXcVqtVz9m7KPwzCsx7zLl3Cl9wPxBNwT/dECj43hBuWyr3WOb4iyoQ09ViOgAEbdaHiOIuSRbKx13H13PkNB50uuCZjmZncjYsRA1+6uw+XvXURwBrQ0DZcPNlOe8yONFQOM4Y9hgQS6gQX3iNu8G5X+4ajnMUrfxrA+IAoQNdNDEfFsymd+XOJq5WmZBBAYegnWoHHYC2QWtAKASHtmBlJ2K/hB/wCJ+dJs/pW/iQj5fZdp0P8AFRIEGWfZ3/b7qCfECy6kTlfQjlIgA68+nynkN8dwff2syfEpkdfNfX9a21xQCreJJIPLKdoP4dvQ8q0h7uSpLKNwfiA00Pl0PL6hBRabPIXeEtkYW3bT6fuqxbxWa8CSFNzwuTspMKz/ACM17DhLWGwq9y97wsSq2JEeN9FW2oBJJ0kzm1kxpXmXGOGK03U+F/iPRvxbaazPvUv9n38zFnEYh5e3bhAZJARQveHSFVVETPxEUfG8HcLm8iJ8b9Lt/Qr1LB4m2FKW9BZy28oBOWFXwDrAIB9etR2JxDW8ZYyAd2lu4LkDZbr2lUTyhlz+iGo/srxH+I/iWKkIbwCA6fy+7Rl+c5zz8Y61xh8Yty7ibp+DMlnUbi0rZj6TdInyrYupYgWrHeulWJygkx0+7LLuRtJ+dQXFeLi/dslQ8rdheoUoc5IB1HwjWtW8YMRhoFw6s1t2SNSsiR+EMMreWaKTXF3Fym3a8DFUWXRUWdFDA/AvKSRqRrXnP2oKKANlN8U4BavWyhV1DTOVwrSSW1DeFhnMgciTESa5RsQECXlFxdCLkKlxe7JOe4uYrICzmVgd+ZrjtJxBsPZFy5buLDJntiM5tnVl7xZUAAhpB1GkjWgcW4ohsd2r5hd000cW4go8aqxysDsYDSBOubI3POlRLOyNpeTwEovabPbbLba7uA0hLZG2s6sY0hVgaRMTURiLjO5e63idiwyTkOghU5yqjLGh0mDqakuF2BcORIULvGyj0/Sp4cCwwQpkBzak7NMyGEfCQddKcHprdFNO65xn4gMM1yjb0716+6qKsByb/feti6Oh+n701juFm08ZgVPwsdJ6g+dL9x/cn/Kkb4nxuLXDdd5BlRZEYkjNgrYvD+4e1di6v4h7g0BgBzX50ZMHcgRbcztCx+cACq7jspdIwckJmxazkBSJ9jHUnWpyxhwigDb8z1NA4Xw3ulMwXaMxG2g0UdY+pp7LUF9rnsvKMrqHAQ4rK7yVmSq6kFa4y1orXeWsIq1q1ocVzlotay1IKkFLphlUyqqPRVH5CumFEK1yRVgptcRXJFEiuSKlWTFvBIvKdt9dvWiKgGwj0rmawtXbUF8wtzuSuy1RfFxlUsIGYBSee8iDTlu7y/3zFLcYP8lvSeux009TUP3aiIAWyBUrg2HuYi80HJats0kBZJcmEJI1E6xt70ROH3sy933bg7LJRvVJmPQEjypnsRjszYhTsArSSIHxBj7yPlVd4jjbjXECFs40AWQ3LprqSfrSCWKAxhzxZNrucbMymTOjjdQaBtyNxf8A6p7/AKVeQki05VpzIwG/UESAfzoOEL2mzLauZToVNp5GbQgrEMrRrB5D3awPCuIMQWvC2OhOY+ka6+pqaHDMRGuKM9RaX9WqrOmtduNQ+i0k/EUjfK8xn2v7FFwvaL+Xc0a2qhR4xcN52gm40xLbhQd+ZiKruJ4uHtLaXDuzZmIDjLbLkiCF0zQBGvQwNSQp2hxGNw8ZrispJyuAsn2OoNQJ7RYg73W+nr+dYviiY6iXfotmZU8zdbdNH4n7K6dmL/8ADORduDJeMkEgkOPvKoBAWJUjMZhfwxVnxWHYknDXrMc87Z0fNEhwF2GsQZry3GWGdrT2gwlAxMmEIYiAx+EDLpUrheB9203QWuGDLDkwBBgiee51obIdG001MsGGaUebj14Re0naXFMMtwqERgpS27PaLoMwJJJBjMBlU5ZXy1T7N3Wd3v3WYgDLmMkAtq0xsIH1FXm/2IF3ha3I/mGXYDWbRJgAciigOPIsNZ08+wvGThS1rKpKOwYgnxEGJB22Ee1aYWQHO8x2CF6ni0w+HuTse3ur7w/DKMt1CA7CP7XWZAkaHbepCSQcpKNI5AxB1BB5GqRw7tLa3QiySfEja2n6mPuHzX5Gp08ZOXOvjEEkAgusfeWNLidRoRXRRzMI2XD5GHLr3/X9vRSbqL1oBwvikjqIJgrM6/vSWEwUuUuXCrawiAJmA+8G1LDyERrypPD8WOdCmW4mUKYPi0OrII1iNVOus0yvErd5ltqfGxOTMrjxLEgEDcTrG0GhcuOOZlk0R39Uf0+XKxXGOMEtPYdvspuxg0T4VAPXUn5nWi5aPa4XfW0Hu92eZyFoA5TmA1P71zk/3nXLyBzDRT52oHzLiKyK7y1mSs9SquIrRWiZazLXtS8hZa1lomWsiralNoJWtRRiK5K1IKm0KtFaJlrkirgqQhla5NEIrkirWrgok0HE4gKDMVzicUEEkxVUxPaDvXy2/FBEnT2UeZIifOu2kkDOVwONiPmNgbKxcOuyJ2308h+36iortZxkJaZVnMRE66CRPvH5imP463aUy6gAc/z6xpt6VQe0XGu/ueGQg0Hn5mg8nIEcdXuU1wMIy5GsjYJrszje6XEXP7Ao1jViY/U+1Ndk073GFwIVQSfU6AT/ALtUJhQ7qLKLJZsx+Ua9ABXonA+EjDWltrrceNtyxgaDcjYDr70tgNAPcfK3c+6d5DCXGOIW+TYe3r7BS1xm+6AfUkD6A/lUZxfjIsgaZrhBy21MztMwDA84qy4zsvbw1tRiLpa8QW7hYLSeb3GJCCd4HkJqsY/CCAS0CfEQBCzsRpMA79dDyrKfrn9rW8/H/CNwfwgDUkj7A5pvPzJ3+ipeP4Vevs1xnJ5+P4gs7wJAA6Cj4PgFtdTLnz0HLl+9TmLwdy14hED72sA8g45A7RsZ3qdt8Bu4i33v8KVHJlYIzA7stkgyIHUzIiRsmfM93JXVsxceAimj7fJRnZ3Hph27zurV3IDCvoFIEhl5A+ZB02g60BLdzFXjBzPdOZ2AJCh28VxuiKpmTGi709hr2CRCl4XmbMQWtXVGoG3dtHd6xOrbewfw3bHIBbwuFsooklWe42YxoXYZQzAA6nNlrMBx4FlayO5LG0aV64hxNMPhHu28pCWwtoDxBmPgsqOoLZRpynpXlx7PWDGa0hIAEwRMACdCJnf3qxdouPHE3AtlLjYayTlZF0u3hKlhJAyIJC6amTsBSVnDXG/7ZQf3Ms+yqW+sUTjMETTq5Svx4hZeQoj/APx2HuHKLQU8yrMMvrrWr32dBIbD3nRxyfUHkRKgETryNW3D4YKIHueZPnTCrVXZBBtqTZE3iO2Gy8yuYi5ZlcRbNt1ynOg8LTopJGh20I5ztXqfZWyhspcGVmIy5lXLOXwyR+LQgnpptSHFuHC/YuWyJzKY8mGqmeUNGvrVN7E9uBhTetYp2HikSp8LknvFIA0119vOjY8sytp3ZVxo2BxI2XqHFMeoXuiH8akZhaNxFDaePQrGmoO4mdKQwmFU2gBaysNCbZGUOIzZFZg2QHUAgaRUHY+0uw902rbg5o7tmVlUsxgo0+2ux2ND7R4C5hbZu4O40o2e5ZElMkljkEHuyAdgQImNhVy4O5R5aCpZsPdUkkoywWCi24uMomY8Z8QGpBQbwDRkIIkbVQ+zn2o3f4hReTvA+RAwy94PEY6Bvi2AHXc1eLzo9r+JtJ4ba3HGrh3ChiUyRA8ax4hIgxA3ElgaRbNkK6AOFtRSlayUfJWstLdaDS+StFaYKVyUqwevJYrWoo7LXBWtA5eQSK4IozLXFaAqwKERXMUVhXDLVwVa143j+N3r39RyR02FA/jXAgEqOgJHITPWYFF4pYtK0WmLCT0ga0olsnamD3P1bmytI2s0DSKHtS6u4hm0J06cqd4Pgbdxh3lzINoVSzseigD21+tJW2g7A+s/vXoPZe43d/07KjT+m3iP+Q1/P2rfHi8V9EofMnOPFbR+oCJgrKWhltWSs/igMwH3idYA6kD51e+DcOODwpx1wTfeFsKwGjMIFxl0+7JC8hPM1U7oYmSg6ZgwzQTqCCNR5GmcVxq6yW7V1wyWiShPLMAoEzoBGk9d6p1SOYflHkHFf5CJ/D78WUhhIEjj5rPLfRp+PcclCx2Mct8Za43iJaJbqz+R2+nKkcZxXLKsJYj7pka9Rv101mjYm5poddtZjfc7aetR97EwYWNddCpYnnI8/f2rmmNvlfRpToFDZE4ZiraEm53xGQhAjBRJP3i8gIBsMpFGtcevd3ANxbcsVC3XHhUkgENoRB2EDxDqBSKsScmfus2ssYXT7w01Pmu8ETUzf4F/LLHEW0tKwBh0ZyxnQWrWYyYJAYjYk7TRoaALcksrm6t+VX1wrmEChwNkGhLHmTsYnX51MYbhlwP3KNBKjvnXa2jGRbsk6i4w3MwoqP4Nea5eC2SYX+o5Z4IBnIgmCTE6ARznertatgCAOZPuaIoRtvuUmzs434bPmss2VVQqgBVAAA2AAgAUVVrFWjKtBuKSFaVKIq10q12qVi5yhcqlQ/Fux2HxD94ylLg++hAJ/wAgQVY+ZFTyrXYSsxKWmwVbcbhUPtZ2CuXlQ2TaLJpHd27JZTuSUhTB1HhESdeVRGH+0O/aD2blhbt9SylpME25DF7ajxt4dWBGgE869QxFzKs7EkATtmJEf75edQa8BtC/Ya0rPdt3Ga7dgRlcXC4Y/CWzOYA1Gmwo3HyHFjnP4H7ouJz9JcVUfs4wWDxFq7bvWFe8DmnxZmQj7sEZYIjTqOsVeeDuTauICVFtiuZgCWUw/iB2bK5DH8QNLcJ4daw+IxF6DmuBCTuRq8qumglRp1UbVIW7N0OVKylw5iwYQk/EjKYMCAARMyZiKKdkMY0Fx5CJ1BrfMmbclQSIJAJHQkaj22rClMlK5KUgMiV0l8tclaYNuuClXa9RSXZK4K0yVobLW7XLyWZaERTTJQmSt2uUIBrhxRiK4Nagq1rw3B4NrtxUQSzGAK9M4dgBZw2S2odlmQYGZ+YOnsAfKg8K7IJaS4R4gTbQufiVypdSPwgkac5WOlMXb/LPkuxEwPFl5xsSJ28zFdRgxtawv5tKOpzOe8RcAb+/+lC47srZvjvLRNondCNidwVMEGelR+A4PfsNNt0M7q2YT/vkalzeu3ULqts3klXQ7aaqd5U8xqRBI5UthMcHzLiLfdsxg6MJ81I0+XOrujjsGqPrwobJMGFpNj05I/yQluKcfxCLBtsnnqV+e1Q57R3zoXhToZUEQdCYjWi4979gyt5yusSTMefKojEYtnMuZPoB+QoLIlfdElNMaCMCw1qmcNx5h/LlroJImIbL5TP1qwYHHWAgZQXZZkMVFoDSNAc50mZK67aTVQwWGu5WZfAjCGc6CCdQCdeX3ac4bw64rFwWKqpY5JBZee4+DaXICj1ilpx+/CfR9RI8riT+6vXF+0t2yttjZTDWxEo5LXL5XMFLI0MUQksEIKydSaq4tYviVyNVtrALMCFC8lAAA5aIoA02503guI2Bh2xV/MbmbJZtrlAuEL4s9wzdKLImCo8QGusVkdpsSq5BfuBddAY31Ou+/nyqrY2gbc/z5rGWd7rDQAD9fmvU+AdnLeFWElmIhnI1PkPwieQ95qSu31TV2VB1dgo+pFeHXeIXX1a47ersfzNANVMJcbJQPhXyV7Q/a/BrocRbkdMx+RCxQh9oWCmO9PrkePnFeOVlV/pm+qnwgvccN2zwT6DEWwfPMv5iPrUzg8VbuCbbpcA3yMrR65SYr51rq3cKmQSCOYMH51k/DB4KjwgvpIW67CV4dwj7QcZY2u94v4bvjHz+IfOvQezn2o4fEEJeHcOY1Jm0T/n93/7h70vnxJWbjcfBQWEK4XcMrqVYBlO4OxoiWgAABAG1ESCARqCAQRsQROh512tulxeVACQHBrfed4Eh5kkEgNvGYTDRJInYmnRZppLNZduKoGYgTtO59BufQVm6YnblbCO9ygjD1psNRQzt8KZR+J58tkHi+ZWsJuDdA2g1Q8+fhaD+daBktXS9palWw9BaxTr4xAYZgh2h/Br5ZtD7GiNbqoe5vIVTGK2USyUJkqQvWaUZaKjktYEUlmWhOtNMtCdaLa5VKVZaCwpploLrRLSoUZhOJpYF7vYa1ft906HQ5kV2tXE55lZjoNYM7qKrFrGLi3e3atteFpA7EKScqsFzRObQsNRyNP8AFmnCYlhBIcZNjla2qTHnM7bTUB2H7QXMHje/VBmdCrWzIkNlJK7DcAwDTCHJfG5xH09U6yensmhjFeYi77jnutY3HhGDo2RwPi3lQYhwfiH1FcY7jbEEDKGbYH4QeoJ1H+LfOvTscvD8U+fE4NFdt2Ckg+ZZMrf8hPrULi/s/wCFPraxQskdbtth7i6J+taDq4NiiLQLuhvjrULr1+6o3/Sw9ktib2Q6Zcuq+eYAwT/jSyvhbJiyrYm5yLDwg+SxqZpXtLhRbxL2rd3vkQwj6QQQNQBpuTXo1ztpw/BWktYS0Ll0ZA5tJAJVfETcYS3j1G4ke9aS5dUY2WfUrOPCcSRI75DYe3qonh/2bY3FnPiWSygglWlmgHbKu2n9w3oHanj9mxhbmDsFC126O9yBsqpbAAXMxZjmYAwWaADtMULtL9od97Qs2R3FkKBEg3W01LMOZMknmZPOKoZoMeJIdUp+SNc1kIDWClk0VLMiZAHmdTHkBQqyiUOi5E/ESfJdPmSPyrT5fu5vcj9K5yaT/prmoteXQI8/mP2rk1lZXl5ZWVlN8Kwi3Lqq7ZVJ1boOZqQLNBec4NbZ7J3gvZ58TOTNAOpy6ekzE+Vel8HwdnDqFWzkMRnKgsTzLNqRPyo3D7dtLapaACDaDp6zzPnRRcYnQR610OPiNiFncrjMvqL8hxaNmj+bp3h2JNv+lGX/AOPZepy/gPpp1FWjh2KW6NJDDdSACP0I8xVd4fhCTv8AIR9adxNsIshmkHwySTmOwU7qfpSTqvSoZwXs8rvXsfcJj0/JkjFONj+cKY4ljxaSdCxByjloNS39o+u3OojBBrfiDHOwl2PizHTeZ9BERtG0CuMxjvCWZiMx5BU1ygchMepJPOmbjhQTy/0VyEcJhFHlN5Ji8+VNf9dYaG3mbclWgATEkGSPbNsaVucYd9A241VFgjkZLaj6V1h7RA13bU+XQew0rq7aDQIljoBzJ30O4HM61p4lqd+ElfUwWc8uRLMdIjMfyFc8JHdXuivCsuuUFi2Ro6zAJ5z5Ct9yQ/iYtl21B3mSOu255VwbeYuP8R5zEz66ipcLBaVnqLHKx3UkUhcSnsLcLW1ZhDMqk7bkA/Xf3pe8lLoz2Rkg7pJloTrTTrQGFGschqSzLQXFNOKA60Y0qF5j2qYrhQJHhxV6R1k5xI9GFD4dgXGRkZHtuAWQshNsnnBMxUn2jwimxizpnjD3QPLO1m5A9VtyfSpPsMyNhbZIDCSssFJtuD1OoVtPQ+tPYsIy7B1XZTKTq4xqeWXVDmuPki3cUlsfzAUneAxU+YgafSoO/jrLsQly8euVXaPmDTXE+HPg8Sri4/8AD3XAZCTlUMYkGdIJn2rfarDvhvFlV7JMFhnzKejKCAZOzTQb+mSxEnmvROoPxJjZAa29N+oJ+V3/AIVextsIM3duR+J0trP0n6VA4m6x17tUH+I/M05jHa4wyWVthohiCSZnUEyOR2o1rsyYJYz5aj9K8KZ+flZy6skkQjb17fWlATWqkOI8JNvUaj96j63a4OFhKJInRupyysqQTAfylbl4ncxsuYIuvMlg2gpG4QToIHStDssuVyTWVlZULyysrKluE9nbl6G0RPxHn/iOfrVmsc400Kj5GxjU40FE1buyHZlbqNcvLKkQg1HqwPLp71M8M4DhrUQgdvxN4jPkNhU5aaYA25RtTbGwQ06pD8lz+b1UuaWQgj4/ZQtnswbLZrF+4gJ1UjMPlsfQ/OpzAC5ILkN1AUjXX4ecHTQzT2G4aTqakbGHVNaNpkezEvqWWjLX0F/VMWzlXkPf8xWrDl/GdvuDoPxep/KKVe93jZfu7t/jMRPnt7HpTbXQBPQa+2tc/wBSyCT4Y+aaQtpYurMfwjKPXdv0+VdYcZm/tQ/NuXyH1jpQFYhAPvE7bjM2p9h+lPWrYRI/9z+pP51z07gG13RsYs2iM0dTOw5k9B505awxtqzmDciB0WYyqvuRJ5mu8BgSDnf4uQ/CD+bHn02o1/VkXzLHTSFGnpqwrKNmndGtbW6hMXby3GA+6EX5IopK5tc11JIEdSqqPqakMcf5r+o+irSmAWTb/vuBjPQEvPsAPlWbzVlDEan18VYxaCgAbAAD0Gg+gpV6duCknpXE7umEo7JdxQGFNOKA60awoUhLMKC4pl6A4oxhVFQ+0GiZuq3LTDkyOhbUeT21afWs7I4f+FlWPhd3S4k6q67MBvkKlQTyMa6xTHF7OeyRtBGvSTlP/wCLmpjhfiPebpiLalv/AKijKwPqI+RrscFurf0QXU36W12KLi7a3bZtOGIYECRBP/nWirh81sW7ozSoViYOaAASfM70Y2gVytrHPn5Georm7fCCXYDz6/ufSm2kclc5rJGy8z4xwN8M5tqWCyWsPMQT8Vsnzj5gVnCeL96pDf1FBLCNSBMkDnHMVfuIYYYhMpt+HkWEH1A+IHz0ry3jWEfC4idcw8Qbk2vxfuPWlGZiMFPI2XVdK6rKLjafN6HgqVxjI69VbWR+dU9xqY2k/KrHg7yX81oDKXBZNYyvuyg81OpAPWt9jMPZ/iC2It3rotwQltM4zTAN3WcoMaRrz8wBB4db7FOJ84ZHIohRvGcQwFuyQq92izG7FlzAseZAeAOUnmTUXXpXFOy+Dvs9wXMUblxi0tavEyTMfCJH7Coc/Z0zao7kf3WXH5mrOHxH1CFEgVNrKto+zbEnYT5nIo+r0VvssxCqz3L2HtKoJJZmgAcyVUj61gZWNNWramqqYJkDAvsNYiZPQ+VT68fUR4iPQbdfLoBQrPZzDZGZuIWRlnwi3dLmPwghZmojCYYO6rr4jAOnPaRrW8WQWflWb8dsxAKteG4uG++vL99Qf/NWvgx0zHU+/wDv5+lVLhvZB1YEnfqD1AOw8/pVvucMa3bMEeEafFvsNAs7lfnRkOW6RtsFhL8rpzYJAx+x7BSr45olFXcAs75EE9WIOY+QEmm73CcQwBV7aiBoVYyZGhaZVY5gSOhEiuOH8EkILgU5Y1Kq1x9BJYsD3YYgkom86sasxYR5VcyOKMZhRsFOFlVfhVlgpLgqzMZEgwEOWARodQTI3maauiYXqfLYa8/T60bhtxGtwNQGcfK44/OhXrEsQDsIJ/CujOSeX3VrmJHEvLihnN3ICLhYJLnYAx6cz7mpnh+DPxvofujoPxH+49OQ9aFwvAyA5HhEFAef98ch0HvUpeuqoLMwAHMnT59aFPmdaKjZpC6pawQzM+40QHyGpj3J+VR/EO0FtR4jcVJAZxbcwCQohQM4DExmyxy51K2LisoKFSpAylSCsf2kaeVaFjm8hbG1W+IXPFdb+5vmIAo3CbP85RyS2xPU6BB+ZPtS+NHiI63W+jFv0FSvAbX9R9NWCDba2Ov+TtS/JdpjKxhGqVP3qUYU1eNLNS+PYIuRBYUvcFNNS9yi2IcpZxQHFMvQHo6NZEKv2eDXb1tiLZCER4yLZKtoxAbUADXWKY4LwLFJbyEWxOocsGVd58KtLGNQARvvVrxQGX4c2oldPfQ/FHTntVU4hxk4XLaXUNOUCYVSSWYMZIVDA7siZcCY1rronOj2ZyVtkY0MjdUvA3Rbd1wjM+Vgu7WwRoT4ZRiWBPkWE8zXGHtrmLQ2caEurBvbMNB6RsaXwPEL4t5clq8pJUnvDagb6pkeN5GUnfYV1/1DNcY3Wh1QDKWOUW1LEMCdxLNJjSKYwOmJqQLnsyPEDC+B2/p/OE0xqu9quB/xK6AArqD5kaiB/vpQ1+0HCliJZQNmKmDr8/nT3Du0li+xW1cDMOUEGOoB3ojXFKNFg2l3hZGOfE0kV8F5Mhe3cB2ZSD8qn+HcS7jiCXP+3diTrGW6Bv1htfUGjduOFBXNxNmOvQNuRPnE+s9armNtEKh3UiVPr8S+zT86RzRllxn3XVwyNna2QdxS9tGn+/pRrdQvZfiPf4W051bLlb/JNCfff3qaSkrxWy8QQd0yleb/AGp8ac3Vw4MIoVmH4mZZBPoNAOtekW6hO1PYu3jQGLG3dUQrgSCJJhxzEk67iaxjc1r7ctIzR3XjFlS2nWrFwns+Wg+n/upC39n+JsXAGt51J0e34l9x8Q9wKsTD+HUhgVy7ggDX32pl4gcPKbW972gcOwncnMCS3nMeY15VLYnEu6Du7Zd1dHVCW8RRs2UMvOBpPvNAwfDzdEs11NY8AtKNSIPiDEgCRJg+Q5l4hg7djxG7dAkeKVlJaNsuUge8wdjvsyORgJbQtS+PWQX7kcKUs9scN964LTKJZLv8t18irRJ9J9ajMZ24/iCbeEhtNbjHJbUnmSfij8IGunKakuE9rL9vEfwl5DeU2863QQUNvYOCSSQTplMkHZiN5cgOJ566jqaDkzpmEseyvjf+lWafRs3lQXDTbw9lLfeBgi6mRLGSzHQ82J05U/wji1oD+ZmuOfF3dtWd210DACFQHSWgEzuAZy4stvKgjrDH9h+fpQuy3EJQufiN24tydwVuMiz/AIjKPSq48Qldug8dmtxJUljO0d2VBVsMrnKGa2zmToAz/wBO0ZIiQ41iak8Nw1ZDXC1x12ZzJUxEryUx0A50HiiI1sh4941nSI5+XnFDwGLdbSd4PFEHqcpIB9SoBPmTTNmOxh8oTDSSNkzj+GKXF0Eq0EPl++CDBPmCdxB1jUEikOF40pdAiBcuOjqdJcaC6g/uLLPUODyMsY7iRKkKQDBgnlp+9Q4wYe9aQguwVc7GYCAkrBn4y6Tp90a7LUzQiRpBXiwgbo1y8MxYnQd6505Fz+k1ZuG2CllFO+UE6R4m8TaerR7VVsZgmsXraEl7N1goYxnQA5u7MwGkSoMzr96rRgeK274Y22kq2V1IZXRwASrqwDKdRv6iuM6lBJFQINevZUxmaSSVu7S7UzdpZqAYrvQ2pe5R3pd6KYsCgvQHo70C5R0ayK//2Q=="/>
          <p:cNvSpPr>
            <a:spLocks noChangeAspect="1" noChangeArrowheads="1"/>
          </p:cNvSpPr>
          <p:nvPr/>
        </p:nvSpPr>
        <p:spPr bwMode="auto">
          <a:xfrm>
            <a:off x="4619625" y="-1825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CA"/>
          </a:p>
        </p:txBody>
      </p:sp>
      <p:pic>
        <p:nvPicPr>
          <p:cNvPr id="41993" name="Picture 9" descr="http://t3.gstatic.com/images?q=tbn:ANd9GcREEfBgxrqLe-uphLCMTBP_2q-2mfBo48PC1AyQv4OINz1GX3kOajTIMj8Fo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53200" y="1676400"/>
            <a:ext cx="22352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1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11" grpId="0" build="p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304800"/>
            <a:ext cx="7158037" cy="747713"/>
          </a:xfrm>
        </p:spPr>
        <p:txBody>
          <a:bodyPr/>
          <a:lstStyle/>
          <a:p>
            <a:pPr algn="ctr" eaLnBrk="1" hangingPunct="1"/>
            <a:r>
              <a:rPr lang="en-US" b="1" dirty="0" smtClean="0"/>
              <a:t>Rare Earth Elements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609600" y="1371600"/>
            <a:ext cx="8534400" cy="4114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3000" dirty="0" smtClean="0"/>
              <a:t>The thirty rare earth elements are composed of the lanthanide and actinide series.</a:t>
            </a:r>
          </a:p>
          <a:p>
            <a:pPr eaLnBrk="1" hangingPunct="1">
              <a:lnSpc>
                <a:spcPct val="80000"/>
              </a:lnSpc>
            </a:pPr>
            <a:endParaRPr lang="en-US" sz="3000" dirty="0" smtClean="0"/>
          </a:p>
          <a:p>
            <a:pPr eaLnBrk="1" hangingPunct="1">
              <a:lnSpc>
                <a:spcPct val="80000"/>
              </a:lnSpc>
            </a:pPr>
            <a:r>
              <a:rPr lang="en-US" sz="3000" b="1" u="sng" dirty="0" smtClean="0"/>
              <a:t>Most are synthetic or man-made.</a:t>
            </a:r>
          </a:p>
        </p:txBody>
      </p:sp>
      <p:pic>
        <p:nvPicPr>
          <p:cNvPr id="32772" name="Picture 5" descr="periodic10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209800" y="3276600"/>
            <a:ext cx="4540064" cy="2743200"/>
          </a:xfrm>
          <a:noFill/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52400" y="6172200"/>
            <a:ext cx="8991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dirty="0">
                <a:solidFill>
                  <a:srgbClr val="FFC000"/>
                </a:solidFill>
              </a:rPr>
              <a:t>Assign Rare Earth Elements a colour and colour it in.</a:t>
            </a:r>
            <a:endParaRPr lang="en-CA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3" grpId="0" build="p"/>
      <p:bldP spid="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304800"/>
            <a:ext cx="7158037" cy="823913"/>
          </a:xfrm>
        </p:spPr>
        <p:txBody>
          <a:bodyPr/>
          <a:lstStyle/>
          <a:p>
            <a:pPr algn="ctr" eaLnBrk="1" hangingPunct="1"/>
            <a:r>
              <a:rPr lang="en-US" sz="4800" dirty="0" smtClean="0"/>
              <a:t>Periods</a:t>
            </a:r>
          </a:p>
        </p:txBody>
      </p:sp>
      <p:sp>
        <p:nvSpPr>
          <p:cNvPr id="8602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0" y="1219200"/>
            <a:ext cx="8763000" cy="4343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600" dirty="0" smtClean="0"/>
              <a:t>Each horizontal row of elements is called a period.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b="1" u="sng" dirty="0" smtClean="0"/>
              <a:t>The elements in a period are not alike in properties.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smtClean="0"/>
              <a:t>The properties change greatly across a given row.</a:t>
            </a:r>
            <a:endParaRPr lang="en-US" sz="2600" smtClean="0"/>
          </a:p>
          <a:p>
            <a:pPr eaLnBrk="1" hangingPunct="1">
              <a:lnSpc>
                <a:spcPct val="90000"/>
              </a:lnSpc>
            </a:pPr>
            <a:r>
              <a:rPr lang="en-US" sz="2600" smtClean="0"/>
              <a:t>The </a:t>
            </a:r>
            <a:r>
              <a:rPr lang="en-US" sz="2600" dirty="0" smtClean="0"/>
              <a:t>first element in a period is always an extremely active solid. The last element in a period, is always an inactive gas.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3804480"/>
            <a:ext cx="4800600" cy="297732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</p:pic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0" y="6096000"/>
            <a:ext cx="3352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889000" marR="0" lvl="1" indent="-43973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CA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Elemental Funkiness </a:t>
            </a:r>
            <a:br>
              <a:rPr kumimoji="0" lang="en-CA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</a:b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</p:txBody>
      </p:sp>
      <p:pic>
        <p:nvPicPr>
          <p:cNvPr id="8" name="Picture 7" descr="http://www.qcommservices.com/blog/wp-content/uploads/2013/02/video1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" y="4724400"/>
            <a:ext cx="1356756" cy="135675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60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60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60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60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20" grpId="0" build="p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66687"/>
            <a:ext cx="8381999" cy="1052513"/>
          </a:xfrm>
        </p:spPr>
        <p:txBody>
          <a:bodyPr/>
          <a:lstStyle/>
          <a:p>
            <a:pPr eaLnBrk="1" hangingPunct="1"/>
            <a:r>
              <a:rPr lang="en-US" b="1" dirty="0" smtClean="0"/>
              <a:t>Pre-Periodic Table Chemistry …</a:t>
            </a:r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600200"/>
            <a:ext cx="4495800" cy="411480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…was a mess!!!</a:t>
            </a:r>
          </a:p>
          <a:p>
            <a:pPr eaLnBrk="1" hangingPunct="1"/>
            <a:r>
              <a:rPr lang="en-US" sz="2800" b="1" u="sng" dirty="0" smtClean="0"/>
              <a:t>No organization of elements.</a:t>
            </a:r>
          </a:p>
          <a:p>
            <a:pPr eaLnBrk="1" hangingPunct="1"/>
            <a:r>
              <a:rPr lang="en-US" sz="2800" dirty="0" smtClean="0"/>
              <a:t>Imagine going to a grocery store with no organization!!</a:t>
            </a:r>
          </a:p>
          <a:p>
            <a:pPr eaLnBrk="1" hangingPunct="1"/>
            <a:r>
              <a:rPr lang="en-US" sz="2800" dirty="0" smtClean="0"/>
              <a:t>Difficult to find information.</a:t>
            </a:r>
          </a:p>
          <a:p>
            <a:pPr eaLnBrk="1" hangingPunct="1"/>
            <a:r>
              <a:rPr lang="en-US" sz="2800" b="1" u="sng" dirty="0" smtClean="0"/>
              <a:t>Chemistry didn’t make sense.</a:t>
            </a:r>
          </a:p>
        </p:txBody>
      </p:sp>
      <p:pic>
        <p:nvPicPr>
          <p:cNvPr id="9220" name="Picture 4" descr="j0168366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181600" y="2438400"/>
            <a:ext cx="3429000" cy="36576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75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175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175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175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175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5107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304800"/>
            <a:ext cx="7158037" cy="900113"/>
          </a:xfrm>
        </p:spPr>
        <p:txBody>
          <a:bodyPr/>
          <a:lstStyle/>
          <a:p>
            <a:pPr algn="ctr" eaLnBrk="1" hangingPunct="1"/>
            <a:r>
              <a:rPr lang="en-US" b="1" dirty="0" smtClean="0"/>
              <a:t>Mendeleev</a:t>
            </a:r>
          </a:p>
        </p:txBody>
      </p:sp>
      <p:sp>
        <p:nvSpPr>
          <p:cNvPr id="1884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524000"/>
            <a:ext cx="6019800" cy="472440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In 1869,</a:t>
            </a:r>
            <a:r>
              <a:rPr lang="en-US" sz="2800" b="1" dirty="0" smtClean="0"/>
              <a:t> </a:t>
            </a:r>
            <a:r>
              <a:rPr lang="en-US" sz="2800" dirty="0" smtClean="0"/>
              <a:t>Dmitri Ivanovitch Mendeléev created the first accepted version of the periodic table. </a:t>
            </a:r>
          </a:p>
          <a:p>
            <a:pPr eaLnBrk="1" hangingPunct="1"/>
            <a:r>
              <a:rPr lang="en-US" sz="2800" dirty="0" smtClean="0"/>
              <a:t>He grouped elements according to their atomic mass, and as he did, he found that the families had similar chemical properties.  </a:t>
            </a:r>
          </a:p>
          <a:p>
            <a:pPr eaLnBrk="1" hangingPunct="1"/>
            <a:r>
              <a:rPr lang="en-US" sz="2800" b="1" u="sng" dirty="0" smtClean="0"/>
              <a:t>Blank spaces were left open to add the new elements he predicted would occur.  </a:t>
            </a:r>
          </a:p>
          <a:p>
            <a:pPr eaLnBrk="1" hangingPunct="1"/>
            <a:endParaRPr lang="en-US" sz="2800" dirty="0" smtClean="0"/>
          </a:p>
        </p:txBody>
      </p:sp>
      <p:sp>
        <p:nvSpPr>
          <p:cNvPr id="10244" name="AutoShape 4" descr="Mendeleev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CA"/>
          </a:p>
        </p:txBody>
      </p:sp>
      <p:pic>
        <p:nvPicPr>
          <p:cNvPr id="188421" name="Picture 5" descr="Mendeleev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553200" y="1981200"/>
            <a:ext cx="2286000" cy="3429000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8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8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88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8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8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8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188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8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88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8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188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8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304800"/>
            <a:ext cx="7158037" cy="1052513"/>
          </a:xfrm>
        </p:spPr>
        <p:txBody>
          <a:bodyPr/>
          <a:lstStyle/>
          <a:p>
            <a:pPr algn="ctr" eaLnBrk="1" hangingPunct="1"/>
            <a:r>
              <a:rPr lang="en-US" b="1" dirty="0" smtClean="0"/>
              <a:t>The Current Periodic Table</a:t>
            </a:r>
          </a:p>
        </p:txBody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00200"/>
            <a:ext cx="85344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Mendeleev wasn’t too far off.</a:t>
            </a:r>
          </a:p>
          <a:p>
            <a:pPr eaLnBrk="1" hangingPunct="1">
              <a:lnSpc>
                <a:spcPct val="90000"/>
              </a:lnSpc>
            </a:pPr>
            <a:r>
              <a:rPr lang="en-US" b="1" u="sng" dirty="0" smtClean="0"/>
              <a:t>Now the elements are put in rows by increasing ATOMIC NUMBER!!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The horizontal rows are called periods and are labeled from 1 to 7.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The vertical columns are called groups are labeled from 1 to 18.</a:t>
            </a:r>
          </a:p>
        </p:txBody>
      </p:sp>
      <p:pic>
        <p:nvPicPr>
          <p:cNvPr id="4" name="Picture 4" descr="periodi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4724400"/>
            <a:ext cx="3276600" cy="1978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7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7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7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7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155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823" y="229980"/>
            <a:ext cx="8937977" cy="655182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Grp="1" noChangeArrowheads="1"/>
          </p:cNvSpPr>
          <p:nvPr>
            <p:ph type="title"/>
          </p:nvPr>
        </p:nvSpPr>
        <p:spPr>
          <a:xfrm>
            <a:off x="914400" y="0"/>
            <a:ext cx="7158037" cy="1052513"/>
          </a:xfrm>
        </p:spPr>
        <p:txBody>
          <a:bodyPr/>
          <a:lstStyle/>
          <a:p>
            <a:pPr algn="ctr" eaLnBrk="1" hangingPunct="1"/>
            <a:r>
              <a:rPr lang="en-US" b="1" dirty="0" smtClean="0"/>
              <a:t>Elements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191000" y="1295400"/>
            <a:ext cx="4572000" cy="4267200"/>
          </a:xfrm>
        </p:spPr>
        <p:txBody>
          <a:bodyPr/>
          <a:lstStyle/>
          <a:p>
            <a:pPr eaLnBrk="1" hangingPunct="1"/>
            <a:r>
              <a:rPr lang="en-US" dirty="0" smtClean="0"/>
              <a:t>The elements, alone or in combinations, make up our bodies, our world, our sun, and in fact, the entire universe.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b="1" u="sng" dirty="0" smtClean="0"/>
              <a:t>There are 118 elements and 98 occur naturally</a:t>
            </a:r>
          </a:p>
        </p:txBody>
      </p:sp>
      <p:pic>
        <p:nvPicPr>
          <p:cNvPr id="45063" name="Picture 7" descr="10exp21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28600" y="2133600"/>
            <a:ext cx="3962400" cy="3935413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5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50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50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decel="100000" fill="hold"/>
                                        <p:tgtEl>
                                          <p:spTgt spid="450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50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50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50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450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50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152400"/>
            <a:ext cx="7158037" cy="900113"/>
          </a:xfrm>
        </p:spPr>
        <p:txBody>
          <a:bodyPr/>
          <a:lstStyle/>
          <a:p>
            <a:pPr algn="ctr" eaLnBrk="1" hangingPunct="1"/>
            <a:r>
              <a:rPr lang="en-US" dirty="0" smtClean="0"/>
              <a:t>Periodic Table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95400"/>
            <a:ext cx="8534400" cy="5029200"/>
          </a:xfrm>
        </p:spPr>
        <p:txBody>
          <a:bodyPr/>
          <a:lstStyle/>
          <a:p>
            <a:pPr eaLnBrk="1" hangingPunct="1"/>
            <a:r>
              <a:rPr lang="en-US" sz="3000" dirty="0" smtClean="0"/>
              <a:t>The periodic table organizes the elements in a particular way. A great deal of information about an element can be gathered from its position in the period table.</a:t>
            </a:r>
          </a:p>
          <a:p>
            <a:pPr eaLnBrk="1" hangingPunct="1"/>
            <a:endParaRPr lang="en-US" sz="3000" dirty="0" smtClean="0"/>
          </a:p>
          <a:p>
            <a:pPr eaLnBrk="1" hangingPunct="1"/>
            <a:r>
              <a:rPr lang="en-US" sz="3000" dirty="0" smtClean="0"/>
              <a:t>For example, you can predict with reasonably good accuracy the physical and chemical properties of the element. </a:t>
            </a:r>
            <a:r>
              <a:rPr lang="en-US" sz="3000" b="1" u="sng" dirty="0" smtClean="0"/>
              <a:t>You can also predict what other elements a particular element will react with chemically.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3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3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93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3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3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Axis">
  <a:themeElements>
    <a:clrScheme name="Axis 5">
      <a:dk1>
        <a:srgbClr val="333333"/>
      </a:dk1>
      <a:lt1>
        <a:srgbClr val="F8F8F8"/>
      </a:lt1>
      <a:dk2>
        <a:srgbClr val="005D8C"/>
      </a:dk2>
      <a:lt2>
        <a:srgbClr val="FFFFFF"/>
      </a:lt2>
      <a:accent1>
        <a:srgbClr val="00CC99"/>
      </a:accent1>
      <a:accent2>
        <a:srgbClr val="0099CC"/>
      </a:accent2>
      <a:accent3>
        <a:srgbClr val="AAB6C5"/>
      </a:accent3>
      <a:accent4>
        <a:srgbClr val="D4D4D4"/>
      </a:accent4>
      <a:accent5>
        <a:srgbClr val="AAE2CA"/>
      </a:accent5>
      <a:accent6>
        <a:srgbClr val="008AB9"/>
      </a:accent6>
      <a:hlink>
        <a:srgbClr val="FFCC00"/>
      </a:hlink>
      <a:folHlink>
        <a:srgbClr val="D8D48C"/>
      </a:folHlink>
    </a:clrScheme>
    <a:fontScheme name="Axi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447675" marR="0" indent="-447675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accent1"/>
          </a:buClr>
          <a:buSzPct val="70000"/>
          <a:buFont typeface="Wingdings" pitchFamily="2" charset="2"/>
          <a:buChar char="n"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447675" marR="0" indent="-447675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accent1"/>
          </a:buClr>
          <a:buSzPct val="70000"/>
          <a:buFont typeface="Wingdings" pitchFamily="2" charset="2"/>
          <a:buChar char="n"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Axis 1">
        <a:dk1>
          <a:srgbClr val="080808"/>
        </a:dk1>
        <a:lt1>
          <a:srgbClr val="F8F8F8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ADAAAA"/>
        </a:accent3>
        <a:accent4>
          <a:srgbClr val="D4D4D4"/>
        </a:accent4>
        <a:accent5>
          <a:srgbClr val="FFCAAA"/>
        </a:accent5>
        <a:accent6>
          <a:srgbClr val="B92D00"/>
        </a:accent6>
        <a:hlink>
          <a:srgbClr val="CC66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xis 2">
        <a:dk1>
          <a:srgbClr val="333333"/>
        </a:dk1>
        <a:lt1>
          <a:srgbClr val="F8F8F8"/>
        </a:lt1>
        <a:dk2>
          <a:srgbClr val="800000"/>
        </a:dk2>
        <a:lt2>
          <a:srgbClr val="FFFFFF"/>
        </a:lt2>
        <a:accent1>
          <a:srgbClr val="CC9900"/>
        </a:accent1>
        <a:accent2>
          <a:srgbClr val="666666"/>
        </a:accent2>
        <a:accent3>
          <a:srgbClr val="C0AAAA"/>
        </a:accent3>
        <a:accent4>
          <a:srgbClr val="D4D4D4"/>
        </a:accent4>
        <a:accent5>
          <a:srgbClr val="E2CAAA"/>
        </a:accent5>
        <a:accent6>
          <a:srgbClr val="5C5C5C"/>
        </a:accent6>
        <a:hlink>
          <a:srgbClr val="CC6600"/>
        </a:hlink>
        <a:folHlink>
          <a:srgbClr val="95A58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xis 3">
        <a:dk1>
          <a:srgbClr val="5F5F5F"/>
        </a:dk1>
        <a:lt1>
          <a:srgbClr val="A4BEE0"/>
        </a:lt1>
        <a:dk2>
          <a:srgbClr val="013253"/>
        </a:dk2>
        <a:lt2>
          <a:srgbClr val="FFFFFF"/>
        </a:lt2>
        <a:accent1>
          <a:srgbClr val="588480"/>
        </a:accent1>
        <a:accent2>
          <a:srgbClr val="6600FF"/>
        </a:accent2>
        <a:accent3>
          <a:srgbClr val="AAADB3"/>
        </a:accent3>
        <a:accent4>
          <a:srgbClr val="8BA2BF"/>
        </a:accent4>
        <a:accent5>
          <a:srgbClr val="B4C2C0"/>
        </a:accent5>
        <a:accent6>
          <a:srgbClr val="5C00E7"/>
        </a:accent6>
        <a:hlink>
          <a:srgbClr val="CCCC00"/>
        </a:hlink>
        <a:folHlink>
          <a:srgbClr val="5F5F5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xis 4">
        <a:dk1>
          <a:srgbClr val="003300"/>
        </a:dk1>
        <a:lt1>
          <a:srgbClr val="F8F8F8"/>
        </a:lt1>
        <a:dk2>
          <a:srgbClr val="3D4A1C"/>
        </a:dk2>
        <a:lt2>
          <a:srgbClr val="FFFFFF"/>
        </a:lt2>
        <a:accent1>
          <a:srgbClr val="99CC00"/>
        </a:accent1>
        <a:accent2>
          <a:srgbClr val="669900"/>
        </a:accent2>
        <a:accent3>
          <a:srgbClr val="AFB1AB"/>
        </a:accent3>
        <a:accent4>
          <a:srgbClr val="D4D4D4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xis 5">
        <a:dk1>
          <a:srgbClr val="333333"/>
        </a:dk1>
        <a:lt1>
          <a:srgbClr val="F8F8F8"/>
        </a:lt1>
        <a:dk2>
          <a:srgbClr val="005D8C"/>
        </a:dk2>
        <a:lt2>
          <a:srgbClr val="FFFFFF"/>
        </a:lt2>
        <a:accent1>
          <a:srgbClr val="00CC99"/>
        </a:accent1>
        <a:accent2>
          <a:srgbClr val="0099CC"/>
        </a:accent2>
        <a:accent3>
          <a:srgbClr val="AAB6C5"/>
        </a:accent3>
        <a:accent4>
          <a:srgbClr val="D4D4D4"/>
        </a:accent4>
        <a:accent5>
          <a:srgbClr val="AAE2CA"/>
        </a:accent5>
        <a:accent6>
          <a:srgbClr val="008AB9"/>
        </a:accent6>
        <a:hlink>
          <a:srgbClr val="FFCC00"/>
        </a:hlink>
        <a:folHlink>
          <a:srgbClr val="D8D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xis 6">
        <a:dk1>
          <a:srgbClr val="000000"/>
        </a:dk1>
        <a:lt1>
          <a:srgbClr val="ECAE00"/>
        </a:lt1>
        <a:dk2>
          <a:srgbClr val="FFFFFF"/>
        </a:dk2>
        <a:lt2>
          <a:srgbClr val="333333"/>
        </a:lt2>
        <a:accent1>
          <a:srgbClr val="CC6600"/>
        </a:accent1>
        <a:accent2>
          <a:srgbClr val="BA6D10"/>
        </a:accent2>
        <a:accent3>
          <a:srgbClr val="F4D3AA"/>
        </a:accent3>
        <a:accent4>
          <a:srgbClr val="000000"/>
        </a:accent4>
        <a:accent5>
          <a:srgbClr val="E2B8AA"/>
        </a:accent5>
        <a:accent6>
          <a:srgbClr val="A8620D"/>
        </a:accent6>
        <a:hlink>
          <a:srgbClr val="666633"/>
        </a:hlink>
        <a:folHlink>
          <a:srgbClr val="8D996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xis 7">
        <a:dk1>
          <a:srgbClr val="000000"/>
        </a:dk1>
        <a:lt1>
          <a:srgbClr val="FFFFFF"/>
        </a:lt1>
        <a:dk2>
          <a:srgbClr val="372221"/>
        </a:dk2>
        <a:lt2>
          <a:srgbClr val="808080"/>
        </a:lt2>
        <a:accent1>
          <a:srgbClr val="009999"/>
        </a:accent1>
        <a:accent2>
          <a:srgbClr val="9AAC98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8B9B89"/>
        </a:accent6>
        <a:hlink>
          <a:srgbClr val="666699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xis 8">
        <a:dk1>
          <a:srgbClr val="292929"/>
        </a:dk1>
        <a:lt1>
          <a:srgbClr val="FFFFFF"/>
        </a:lt1>
        <a:dk2>
          <a:srgbClr val="000000"/>
        </a:dk2>
        <a:lt2>
          <a:srgbClr val="808080"/>
        </a:lt2>
        <a:accent1>
          <a:srgbClr val="CC9900"/>
        </a:accent1>
        <a:accent2>
          <a:srgbClr val="CCCC99"/>
        </a:accent2>
        <a:accent3>
          <a:srgbClr val="FFFFFF"/>
        </a:accent3>
        <a:accent4>
          <a:srgbClr val="212121"/>
        </a:accent4>
        <a:accent5>
          <a:srgbClr val="E2CAAA"/>
        </a:accent5>
        <a:accent6>
          <a:srgbClr val="B9B98A"/>
        </a:accent6>
        <a:hlink>
          <a:srgbClr val="9999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1216</Words>
  <Application>Microsoft Office PowerPoint</Application>
  <PresentationFormat>On-screen Show (4:3)</PresentationFormat>
  <Paragraphs>169</Paragraphs>
  <Slides>33</Slides>
  <Notes>32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9" baseType="lpstr">
      <vt:lpstr>Arial</vt:lpstr>
      <vt:lpstr>Calibri</vt:lpstr>
      <vt:lpstr>Times New Roman</vt:lpstr>
      <vt:lpstr>Wingdings</vt:lpstr>
      <vt:lpstr>Axis</vt:lpstr>
      <vt:lpstr>Bitmap Image</vt:lpstr>
      <vt:lpstr>The Periodic Table</vt:lpstr>
      <vt:lpstr>PowerPoint Presentation</vt:lpstr>
      <vt:lpstr>Why is the Periodic Table important to me?</vt:lpstr>
      <vt:lpstr>Pre-Periodic Table Chemistry …</vt:lpstr>
      <vt:lpstr>Mendeleev</vt:lpstr>
      <vt:lpstr>The Current Periodic Table</vt:lpstr>
      <vt:lpstr>PowerPoint Presentation</vt:lpstr>
      <vt:lpstr>Elements</vt:lpstr>
      <vt:lpstr>Periodic Table</vt:lpstr>
      <vt:lpstr>Key to the Periodic Table</vt:lpstr>
      <vt:lpstr>What’s in a square?</vt:lpstr>
      <vt:lpstr>Atomic Number</vt:lpstr>
      <vt:lpstr>Atomic Mass</vt:lpstr>
      <vt:lpstr>Atomic Mass Unit (AMU)</vt:lpstr>
      <vt:lpstr>Valence Electrons</vt:lpstr>
      <vt:lpstr>End of Day 1</vt:lpstr>
      <vt:lpstr>PowerPoint Presentation</vt:lpstr>
      <vt:lpstr>Properties of Metals</vt:lpstr>
      <vt:lpstr>Properties of Non-Metals</vt:lpstr>
      <vt:lpstr>Properties of Metalloids</vt:lpstr>
      <vt:lpstr>PowerPoint Presentation</vt:lpstr>
      <vt:lpstr>PowerPoint Presentation</vt:lpstr>
      <vt:lpstr>PowerPoint Presentation</vt:lpstr>
      <vt:lpstr>Groups and Families </vt:lpstr>
      <vt:lpstr>    Groups &amp; Families</vt:lpstr>
      <vt:lpstr>Hydrogen</vt:lpstr>
      <vt:lpstr>Alkali Metals</vt:lpstr>
      <vt:lpstr>Alkaline Earth Metals</vt:lpstr>
      <vt:lpstr>Transition Metals</vt:lpstr>
      <vt:lpstr>Halogen Family</vt:lpstr>
      <vt:lpstr>Noble Gases</vt:lpstr>
      <vt:lpstr>Rare Earth Elements</vt:lpstr>
      <vt:lpstr>Periods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2013-10-24T13:36:14Z</dcterms:created>
  <dcterms:modified xsi:type="dcterms:W3CDTF">2016-03-09T16:45:28Z</dcterms:modified>
</cp:coreProperties>
</file>